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94"/>
  </p:notesMasterIdLst>
  <p:sldIdLst>
    <p:sldId id="620" r:id="rId3"/>
    <p:sldId id="637" r:id="rId4"/>
    <p:sldId id="638" r:id="rId5"/>
    <p:sldId id="642" r:id="rId6"/>
    <p:sldId id="639" r:id="rId7"/>
    <p:sldId id="641" r:id="rId8"/>
    <p:sldId id="550" r:id="rId9"/>
    <p:sldId id="503" r:id="rId10"/>
    <p:sldId id="504" r:id="rId11"/>
    <p:sldId id="505" r:id="rId12"/>
    <p:sldId id="512" r:id="rId13"/>
    <p:sldId id="585" r:id="rId14"/>
    <p:sldId id="586" r:id="rId15"/>
    <p:sldId id="587" r:id="rId16"/>
    <p:sldId id="589" r:id="rId17"/>
    <p:sldId id="591" r:id="rId18"/>
    <p:sldId id="464" r:id="rId19"/>
    <p:sldId id="481" r:id="rId20"/>
    <p:sldId id="482" r:id="rId21"/>
    <p:sldId id="471" r:id="rId22"/>
    <p:sldId id="473" r:id="rId23"/>
    <p:sldId id="474" r:id="rId24"/>
    <p:sldId id="592" r:id="rId25"/>
    <p:sldId id="593" r:id="rId26"/>
    <p:sldId id="594" r:id="rId27"/>
    <p:sldId id="595" r:id="rId28"/>
    <p:sldId id="596" r:id="rId29"/>
    <p:sldId id="597" r:id="rId30"/>
    <p:sldId id="598" r:id="rId31"/>
    <p:sldId id="599" r:id="rId32"/>
    <p:sldId id="600" r:id="rId33"/>
    <p:sldId id="619" r:id="rId34"/>
    <p:sldId id="603" r:id="rId35"/>
    <p:sldId id="605" r:id="rId36"/>
    <p:sldId id="606" r:id="rId37"/>
    <p:sldId id="607" r:id="rId38"/>
    <p:sldId id="608" r:id="rId39"/>
    <p:sldId id="609" r:id="rId40"/>
    <p:sldId id="610" r:id="rId41"/>
    <p:sldId id="616" r:id="rId42"/>
    <p:sldId id="617" r:id="rId43"/>
    <p:sldId id="618" r:id="rId44"/>
    <p:sldId id="278" r:id="rId45"/>
    <p:sldId id="549" r:id="rId46"/>
    <p:sldId id="552" r:id="rId47"/>
    <p:sldId id="553" r:id="rId48"/>
    <p:sldId id="554" r:id="rId49"/>
    <p:sldId id="555" r:id="rId50"/>
    <p:sldId id="556" r:id="rId51"/>
    <p:sldId id="557" r:id="rId52"/>
    <p:sldId id="558" r:id="rId53"/>
    <p:sldId id="559" r:id="rId54"/>
    <p:sldId id="560" r:id="rId55"/>
    <p:sldId id="561" r:id="rId56"/>
    <p:sldId id="562" r:id="rId57"/>
    <p:sldId id="563" r:id="rId58"/>
    <p:sldId id="564" r:id="rId59"/>
    <p:sldId id="565" r:id="rId60"/>
    <p:sldId id="566" r:id="rId61"/>
    <p:sldId id="567" r:id="rId62"/>
    <p:sldId id="568" r:id="rId63"/>
    <p:sldId id="569" r:id="rId64"/>
    <p:sldId id="570" r:id="rId65"/>
    <p:sldId id="571" r:id="rId66"/>
    <p:sldId id="572" r:id="rId67"/>
    <p:sldId id="573" r:id="rId68"/>
    <p:sldId id="574" r:id="rId69"/>
    <p:sldId id="575" r:id="rId70"/>
    <p:sldId id="576" r:id="rId71"/>
    <p:sldId id="577" r:id="rId72"/>
    <p:sldId id="578" r:id="rId73"/>
    <p:sldId id="579" r:id="rId74"/>
    <p:sldId id="580" r:id="rId75"/>
    <p:sldId id="581" r:id="rId76"/>
    <p:sldId id="582" r:id="rId77"/>
    <p:sldId id="621" r:id="rId78"/>
    <p:sldId id="622" r:id="rId79"/>
    <p:sldId id="623" r:id="rId80"/>
    <p:sldId id="624" r:id="rId81"/>
    <p:sldId id="625" r:id="rId82"/>
    <p:sldId id="626" r:id="rId83"/>
    <p:sldId id="627" r:id="rId84"/>
    <p:sldId id="628" r:id="rId85"/>
    <p:sldId id="629" r:id="rId86"/>
    <p:sldId id="630" r:id="rId87"/>
    <p:sldId id="631" r:id="rId88"/>
    <p:sldId id="632" r:id="rId89"/>
    <p:sldId id="633" r:id="rId90"/>
    <p:sldId id="634" r:id="rId91"/>
    <p:sldId id="635" r:id="rId92"/>
    <p:sldId id="636" r:id="rId93"/>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620"/>
            <p14:sldId id="637"/>
            <p14:sldId id="638"/>
            <p14:sldId id="642"/>
            <p14:sldId id="639"/>
            <p14:sldId id="641"/>
            <p14:sldId id="550"/>
            <p14:sldId id="503"/>
            <p14:sldId id="504"/>
            <p14:sldId id="505"/>
            <p14:sldId id="512"/>
            <p14:sldId id="585"/>
            <p14:sldId id="586"/>
            <p14:sldId id="587"/>
            <p14:sldId id="589"/>
            <p14:sldId id="591"/>
          </p14:sldIdLst>
        </p14:section>
        <p14:section name="Operations" id="{87B982B4-CBB2-C14B-980A-235021ECE9F5}">
          <p14:sldIdLst>
            <p14:sldId id="464"/>
            <p14:sldId id="481"/>
            <p14:sldId id="482"/>
            <p14:sldId id="471"/>
            <p14:sldId id="473"/>
            <p14:sldId id="474"/>
            <p14:sldId id="592"/>
            <p14:sldId id="593"/>
            <p14:sldId id="594"/>
            <p14:sldId id="595"/>
            <p14:sldId id="596"/>
            <p14:sldId id="597"/>
            <p14:sldId id="598"/>
            <p14:sldId id="599"/>
            <p14:sldId id="600"/>
            <p14:sldId id="619"/>
            <p14:sldId id="603"/>
            <p14:sldId id="605"/>
            <p14:sldId id="606"/>
            <p14:sldId id="607"/>
            <p14:sldId id="608"/>
            <p14:sldId id="609"/>
            <p14:sldId id="610"/>
            <p14:sldId id="616"/>
            <p14:sldId id="617"/>
            <p14:sldId id="618"/>
            <p14:sldId id="278"/>
            <p14:sldId id="549"/>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621"/>
            <p14:sldId id="622"/>
            <p14:sldId id="623"/>
            <p14:sldId id="624"/>
            <p14:sldId id="625"/>
            <p14:sldId id="626"/>
            <p14:sldId id="627"/>
            <p14:sldId id="628"/>
            <p14:sldId id="629"/>
            <p14:sldId id="630"/>
            <p14:sldId id="631"/>
            <p14:sldId id="632"/>
            <p14:sldId id="633"/>
            <p14:sldId id="634"/>
            <p14:sldId id="635"/>
            <p14:sldId id="63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978A"/>
    <a:srgbClr val="EFEFEF"/>
    <a:srgbClr val="21635B"/>
    <a:srgbClr val="007CA2"/>
    <a:srgbClr val="33928A"/>
    <a:srgbClr val="FFCC66"/>
    <a:srgbClr val="6F391C"/>
    <a:srgbClr val="D3D3D3"/>
    <a:srgbClr val="D9D9D9"/>
    <a:srgbClr val="0068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7" autoAdjust="0"/>
    <p:restoredTop sz="86757" autoAdjust="0"/>
  </p:normalViewPr>
  <p:slideViewPr>
    <p:cSldViewPr snapToGrid="0" snapToObjects="1">
      <p:cViewPr>
        <p:scale>
          <a:sx n="105" d="100"/>
          <a:sy n="105" d="100"/>
        </p:scale>
        <p:origin x="-1400" y="-328"/>
      </p:cViewPr>
      <p:guideLst>
        <p:guide orient="horz" pos="1620"/>
        <p:guide pos="2880"/>
      </p:guideLst>
    </p:cSldViewPr>
  </p:slideViewPr>
  <p:notesTextViewPr>
    <p:cViewPr>
      <p:scale>
        <a:sx n="140" d="100"/>
        <a:sy n="14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notesMaster" Target="notesMasters/notesMaster1.xml"/><Relationship Id="rId95" Type="http://schemas.openxmlformats.org/officeDocument/2006/relationships/printerSettings" Target="printerSettings/printerSettings1.bin"/><Relationship Id="rId96" Type="http://schemas.openxmlformats.org/officeDocument/2006/relationships/commentAuthors" Target="commentAuthors.xml"/><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tableStyles" Target="tableStyles.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r>
              <a:rPr lang="en-US"/>
              <a:t>test</a:t>
            </a:r>
          </a:p>
          <a:p>
            <a:pPr marL="0" marR="0" lvl="0" indent="0" algn="l" rtl="0">
              <a:spcBef>
                <a:spcPts val="0"/>
              </a:spcBef>
              <a:buClr>
                <a:schemeClr val="dk1"/>
              </a:buClr>
              <a:buSzPct val="25000"/>
              <a:buFont typeface="Calibri"/>
              <a:buNone/>
            </a:pPr>
            <a:r>
              <a:rPr lang="en-US"/>
              <a:t>afdas</a:t>
            </a:r>
          </a:p>
        </p:txBody>
      </p:sp>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72646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0571" tIns="45286" rIns="90571" bIns="45286" numCol="1" anchor="t" anchorCtr="0" compatLnSpc="1">
            <a:prstTxWarp prst="textNoShape">
              <a:avLst/>
            </a:prstTxWarp>
          </a:bodyPr>
          <a:lstStyle/>
          <a:p>
            <a:endParaRPr lang="en-US">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xfrm>
            <a:off x="1606550" y="685800"/>
            <a:ext cx="3702050" cy="20828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An application runs in a </a:t>
            </a:r>
            <a:r>
              <a:rPr lang="en-US" b="1">
                <a:latin typeface="Calibri" charset="0"/>
              </a:rPr>
              <a:t>DEA, </a:t>
            </a:r>
            <a:r>
              <a:rPr lang="en-US">
                <a:latin typeface="Calibri" charset="0"/>
              </a:rPr>
              <a:t>which is a droplet execution agent</a:t>
            </a:r>
            <a:r>
              <a:rPr lang="en-US" b="1">
                <a:latin typeface="Calibri" charset="0"/>
              </a:rPr>
              <a:t>. </a:t>
            </a:r>
            <a:r>
              <a:rPr lang="en-US">
                <a:latin typeface="Calibri" charset="0"/>
              </a:rPr>
              <a:t>The</a:t>
            </a:r>
            <a:r>
              <a:rPr lang="en-US" b="1">
                <a:latin typeface="Calibri" charset="0"/>
              </a:rPr>
              <a:t> Cloud Controller </a:t>
            </a:r>
            <a:r>
              <a:rPr lang="en-US">
                <a:latin typeface="Calibri" charset="0"/>
              </a:rPr>
              <a:t>orchestrates the routing and lifecycle of all DEAs in the pool. </a:t>
            </a:r>
            <a:r>
              <a:rPr lang="en-US" b="1">
                <a:latin typeface="Calibri" charset="0"/>
              </a:rPr>
              <a:t>Routers</a:t>
            </a:r>
            <a:r>
              <a:rPr lang="en-US">
                <a:latin typeface="Calibri" charset="0"/>
              </a:rPr>
              <a:t> manage application traffic. </a:t>
            </a:r>
            <a:r>
              <a:rPr lang="en-US" b="1">
                <a:latin typeface="Calibri" charset="0"/>
              </a:rPr>
              <a:t>Health Manager </a:t>
            </a:r>
            <a:r>
              <a:rPr lang="en-US">
                <a:latin typeface="Calibri" charset="0"/>
              </a:rPr>
              <a:t>reports mismatched application states to the CC. A </a:t>
            </a:r>
            <a:r>
              <a:rPr lang="en-US" b="1">
                <a:latin typeface="Calibri" charset="0"/>
              </a:rPr>
              <a:t>service</a:t>
            </a:r>
            <a:r>
              <a:rPr lang="en-US">
                <a:latin typeface="Calibri" charset="0"/>
              </a:rPr>
              <a:t> </a:t>
            </a:r>
            <a:r>
              <a:rPr lang="en-US" b="1">
                <a:latin typeface="Calibri" charset="0"/>
              </a:rPr>
              <a:t>gateway</a:t>
            </a:r>
            <a:r>
              <a:rPr lang="en-US">
                <a:latin typeface="Calibri" charset="0"/>
              </a:rPr>
              <a:t> provides an interface for services (native or external). A </a:t>
            </a:r>
            <a:r>
              <a:rPr lang="en-US" b="1">
                <a:latin typeface="Calibri" charset="0"/>
              </a:rPr>
              <a:t>messaging</a:t>
            </a:r>
            <a:r>
              <a:rPr lang="en-US">
                <a:latin typeface="Calibri" charset="0"/>
              </a:rPr>
              <a:t> bus manages all system communication. Apps are accessed directly through the router while web and CLI clients (e.g., vmc, STS) access Cloud Controller via RESTful services.</a:t>
            </a:r>
          </a:p>
          <a:p>
            <a:endParaRPr lang="en-US">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265" name="Shape 1066"/>
          <p:cNvSpPr>
            <a:spLocks noGrp="1" noRot="1" noChangeAspect="1" noTextEdit="1"/>
          </p:cNvSpPr>
          <p:nvPr>
            <p:ph type="sldImg" idx="2"/>
          </p:nvPr>
        </p:nvSpPr>
        <p:spPr bwMode="auto">
          <a:xfrm>
            <a:off x="328613" y="658813"/>
            <a:ext cx="6238875" cy="3509962"/>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solidFill>
            <a:srgbClr val="FFFFFF"/>
          </a:solidFill>
          <a:ln w="9525" cap="flat">
            <a:solidFill>
              <a:srgbClr val="000000"/>
            </a:solidFill>
            <a:miter lim="800000"/>
            <a:headEnd type="none" w="med" len="med"/>
            <a:tailEnd type="none" w="med" len="med"/>
          </a:ln>
          <a:extLst>
            <a:ext uri="{FAA26D3D-D897-4be2-8F04-BA451C77F1D7}">
              <ma14:placeholderFlag xmlns:ma14="http://schemas.microsoft.com/office/mac/drawingml/2011/main" val="1"/>
            </a:ext>
          </a:extLst>
        </p:spPr>
      </p:sp>
      <p:sp>
        <p:nvSpPr>
          <p:cNvPr id="11266" name="Shape 1067"/>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0" tIns="0" rIns="0" bIns="0" numCol="1" anchor="t" anchorCtr="0" compatLnSpc="1">
            <a:prstTxWarp prst="textNoShape">
              <a:avLst/>
            </a:prstTxWarp>
          </a:bodyPr>
          <a:lstStyle/>
          <a:p>
            <a:pPr>
              <a:spcBef>
                <a:spcPct val="0"/>
              </a:spcBef>
              <a:buSzPct val="25000"/>
            </a:pPr>
            <a:endParaRPr lang="en-US" sz="180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3313" name="Shape 882"/>
          <p:cNvSpPr>
            <a:spLocks noGrp="1" noRot="1" noChangeAspect="1" noTextEdit="1"/>
          </p:cNvSpPr>
          <p:nvPr>
            <p:ph type="sldImg" idx="2"/>
          </p:nvPr>
        </p:nvSpPr>
        <p:spPr bwMode="auto">
          <a:xfrm>
            <a:off x="1606550" y="685800"/>
            <a:ext cx="3702050" cy="20828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314" name="Shape 883"/>
          <p:cNvSpPr>
            <a:spLocks noGrp="1"/>
          </p:cNvSpPr>
          <p:nvPr>
            <p:ph type="body" idx="1"/>
          </p:nvPr>
        </p:nvSpPr>
        <p:spPr bwMode="auto">
          <a:xfrm>
            <a:off x="295275" y="2971800"/>
            <a:ext cx="6267450" cy="5794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a:spcBef>
                <a:spcPct val="0"/>
              </a:spcBef>
              <a:buClr>
                <a:srgbClr val="000000"/>
              </a:buClr>
              <a:buSzPct val="25000"/>
            </a:pPr>
            <a:r>
              <a:rPr lang="en-US" sz="1100">
                <a:solidFill>
                  <a:srgbClr val="000000"/>
                </a:solidFill>
                <a:latin typeface="Verdana" charset="0"/>
                <a:cs typeface="Verdana" charset="0"/>
                <a:sym typeface="Verdana" charset="0"/>
              </a:rPr>
              <a:t>The other great thing about PCF infrastructure automation isr rolling or canary style zero downtime updates.  </a:t>
            </a:r>
          </a:p>
          <a:p>
            <a:pPr>
              <a:spcBef>
                <a:spcPts val="1188"/>
              </a:spcBef>
              <a:buClr>
                <a:srgbClr val="000000"/>
              </a:buClr>
              <a:buSzPct val="25000"/>
            </a:pPr>
            <a:r>
              <a:rPr lang="en-US" sz="1100">
                <a:solidFill>
                  <a:srgbClr val="000000"/>
                </a:solidFill>
                <a:latin typeface="Verdana" charset="0"/>
                <a:cs typeface="Verdana" charset="0"/>
                <a:sym typeface="Verdana" charset="0"/>
              </a:rPr>
              <a:t> </a:t>
            </a:r>
          </a:p>
          <a:p>
            <a:pPr>
              <a:spcBef>
                <a:spcPts val="1188"/>
              </a:spcBef>
              <a:buClr>
                <a:srgbClr val="000000"/>
              </a:buClr>
              <a:buSzPct val="25000"/>
            </a:pPr>
            <a:r>
              <a:rPr lang="en-US" sz="1100" i="1">
                <a:solidFill>
                  <a:srgbClr val="000000"/>
                </a:solidFill>
                <a:latin typeface="Verdana" charset="0"/>
                <a:cs typeface="Verdana" charset="0"/>
                <a:sym typeface="Verdana" charset="0"/>
              </a:rPr>
              <a:t>[[Ask: Does everyone know about the statement canary in the coal mine? If not, explain what that is]].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r>
              <a:rPr lang="en-US" sz="1100">
                <a:solidFill>
                  <a:srgbClr val="000000"/>
                </a:solidFill>
                <a:latin typeface="Verdana" charset="0"/>
                <a:cs typeface="Verdana" charset="0"/>
                <a:sym typeface="Verdana" charset="0"/>
              </a:rPr>
              <a:t>Upgrades and patches are introduced to PCF based on the canary model. The application instances are moved off the trial VMs and deployed elsewhere and user traffic is routed there. The patch or upgrade is applied to the now “empty” trial VMs and if that passes,  the VM is ready to accept new application instances. The changes are rolled through in batches all the while redeploying applications and seamlessly rerouting traffic to available instances until the system is returned to consistency with the update fully applied. Our infrastructure automation layer gives operators ability to update the operating system that’s embedded into platform.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endParaRPr lang="en-US" sz="1100">
              <a:solidFill>
                <a:srgbClr val="000000"/>
              </a:solidFill>
              <a:latin typeface="Verdana" charset="0"/>
              <a:cs typeface="Verdana" charset="0"/>
              <a:sym typeface="Verdana"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5361" name="Shape 904"/>
          <p:cNvSpPr>
            <a:spLocks noGrp="1" noRot="1" noChangeAspect="1" noTextEdit="1"/>
          </p:cNvSpPr>
          <p:nvPr>
            <p:ph type="sldImg" idx="2"/>
          </p:nvPr>
        </p:nvSpPr>
        <p:spPr bwMode="auto">
          <a:xfrm>
            <a:off x="1606550" y="685800"/>
            <a:ext cx="3702050" cy="20828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362" name="Shape 905"/>
          <p:cNvSpPr>
            <a:spLocks noGrp="1"/>
          </p:cNvSpPr>
          <p:nvPr>
            <p:ph type="body" idx="1"/>
          </p:nvPr>
        </p:nvSpPr>
        <p:spPr bwMode="auto">
          <a:xfrm>
            <a:off x="295275" y="2971800"/>
            <a:ext cx="6267450" cy="5794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a:spcBef>
                <a:spcPct val="0"/>
              </a:spcBef>
              <a:buClr>
                <a:srgbClr val="000000"/>
              </a:buClr>
              <a:buSzPct val="25000"/>
            </a:pPr>
            <a:r>
              <a:rPr lang="en-US" sz="1100">
                <a:solidFill>
                  <a:srgbClr val="000000"/>
                </a:solidFill>
                <a:latin typeface="Verdana" charset="0"/>
                <a:cs typeface="Verdana" charset="0"/>
                <a:sym typeface="Verdana" charset="0"/>
              </a:rPr>
              <a:t>The other great thing about PCF infrastructure automation isr rolling or canary style zero downtime updates.  </a:t>
            </a:r>
          </a:p>
          <a:p>
            <a:pPr>
              <a:spcBef>
                <a:spcPts val="1188"/>
              </a:spcBef>
              <a:buClr>
                <a:srgbClr val="000000"/>
              </a:buClr>
              <a:buSzPct val="25000"/>
            </a:pPr>
            <a:r>
              <a:rPr lang="en-US" sz="1100">
                <a:solidFill>
                  <a:srgbClr val="000000"/>
                </a:solidFill>
                <a:latin typeface="Verdana" charset="0"/>
                <a:cs typeface="Verdana" charset="0"/>
                <a:sym typeface="Verdana" charset="0"/>
              </a:rPr>
              <a:t> </a:t>
            </a:r>
          </a:p>
          <a:p>
            <a:pPr>
              <a:spcBef>
                <a:spcPts val="1188"/>
              </a:spcBef>
              <a:buClr>
                <a:srgbClr val="000000"/>
              </a:buClr>
              <a:buSzPct val="25000"/>
            </a:pPr>
            <a:r>
              <a:rPr lang="en-US" sz="1100" i="1">
                <a:solidFill>
                  <a:srgbClr val="000000"/>
                </a:solidFill>
                <a:latin typeface="Verdana" charset="0"/>
                <a:cs typeface="Verdana" charset="0"/>
                <a:sym typeface="Verdana" charset="0"/>
              </a:rPr>
              <a:t>[[Ask: Does everyone know about the statement canary in the coal mine? If not, explain what that is]].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r>
              <a:rPr lang="en-US" sz="1100">
                <a:solidFill>
                  <a:srgbClr val="000000"/>
                </a:solidFill>
                <a:latin typeface="Verdana" charset="0"/>
                <a:cs typeface="Verdana" charset="0"/>
                <a:sym typeface="Verdana" charset="0"/>
              </a:rPr>
              <a:t>Upgrades and patches are introduced to PCF based on the canary model. The application instances are moved off the trial VMs and deployed elsewhere and user traffic is routed there. The patch or upgrade is applied to the now “empty” trial VMs and if that passes,  the VM is ready to accept new application instances. The changes are rolled through in batches all the while redeploying applications and seamlessly rerouting traffic to available instances until the system is returned to consistency with the update fully applied. Our infrastructure automation layer gives operators ability to update the operating system that’s embedded into platform.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endParaRPr lang="en-US" sz="1100">
              <a:solidFill>
                <a:srgbClr val="000000"/>
              </a:solidFill>
              <a:latin typeface="Verdana" charset="0"/>
              <a:cs typeface="Verdana" charset="0"/>
              <a:sym typeface="Verdana"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Your Application is the Center of the universe! </a:t>
            </a:r>
          </a:p>
          <a:p>
            <a:r>
              <a:rPr lang="en-US" sz="1200" kern="1200" dirty="0" smtClean="0">
                <a:solidFill>
                  <a:schemeClr val="tx1"/>
                </a:solidFill>
                <a:effectLst/>
                <a:latin typeface="+mn-lt"/>
                <a:ea typeface="+mn-ea"/>
                <a:cs typeface="+mn-cs"/>
              </a:rPr>
              <a:t>Cloud Foundry takes care of the rest. Everything you need to deliver software is </a:t>
            </a:r>
            <a:r>
              <a:rPr lang="en-US" sz="1200" kern="1200" dirty="0" err="1" smtClean="0">
                <a:solidFill>
                  <a:schemeClr val="tx1"/>
                </a:solidFill>
                <a:effectLst/>
                <a:latin typeface="+mn-lt"/>
                <a:ea typeface="+mn-ea"/>
                <a:cs typeface="+mn-cs"/>
              </a:rPr>
              <a:t>builit</a:t>
            </a:r>
            <a:r>
              <a:rPr lang="en-US" sz="1200" kern="1200" dirty="0" smtClean="0">
                <a:solidFill>
                  <a:schemeClr val="tx1"/>
                </a:solidFill>
                <a:effectLst/>
                <a:latin typeface="+mn-lt"/>
                <a:ea typeface="+mn-ea"/>
                <a:cs typeface="+mn-cs"/>
              </a:rPr>
              <a:t> into this platform such as…. It changes the way applications and services are deployed and run by reducing the develop to deployment cycle time. And </a:t>
            </a:r>
            <a:r>
              <a:rPr lang="en-US" sz="1200" kern="1200" dirty="0" err="1" smtClean="0">
                <a:solidFill>
                  <a:schemeClr val="tx1"/>
                </a:solidFill>
                <a:effectLst/>
                <a:latin typeface="+mn-lt"/>
                <a:ea typeface="+mn-ea"/>
                <a:cs typeface="+mn-cs"/>
              </a:rPr>
              <a:t>Devops</a:t>
            </a:r>
            <a:r>
              <a:rPr lang="en-US" sz="1200" kern="1200" dirty="0" smtClean="0">
                <a:solidFill>
                  <a:schemeClr val="tx1"/>
                </a:solidFill>
                <a:effectLst/>
                <a:latin typeface="+mn-lt"/>
                <a:ea typeface="+mn-ea"/>
                <a:cs typeface="+mn-cs"/>
              </a:rPr>
              <a:t> culture enables the overall ownership there for allows teams to do what’s best for the applications, and therefore what’s best for the business, so not only your application is more robust, it can constantly adapts to changing environmental.</a:t>
            </a:r>
          </a:p>
          <a:p>
            <a:endParaRPr lang="en-US" sz="1200"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7409" name="Shape 935"/>
          <p:cNvSpPr>
            <a:spLocks noGrp="1" noRot="1" noChangeAspect="1" noTextEdit="1"/>
          </p:cNvSpPr>
          <p:nvPr>
            <p:ph type="sldImg" idx="2"/>
          </p:nvPr>
        </p:nvSpPr>
        <p:spPr bwMode="auto">
          <a:xfrm>
            <a:off x="1606550" y="685800"/>
            <a:ext cx="3702050" cy="20828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Shape 936"/>
          <p:cNvSpPr>
            <a:spLocks noGrp="1"/>
          </p:cNvSpPr>
          <p:nvPr>
            <p:ph type="body" idx="1"/>
          </p:nvPr>
        </p:nvSpPr>
        <p:spPr bwMode="auto">
          <a:xfrm>
            <a:off x="295275" y="2971800"/>
            <a:ext cx="6267450" cy="5794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a:spcBef>
                <a:spcPct val="0"/>
              </a:spcBef>
              <a:buClr>
                <a:srgbClr val="000000"/>
              </a:buClr>
              <a:buSzPct val="25000"/>
            </a:pPr>
            <a:r>
              <a:rPr lang="en-US" sz="1100">
                <a:solidFill>
                  <a:srgbClr val="000000"/>
                </a:solidFill>
                <a:latin typeface="Verdana" charset="0"/>
                <a:cs typeface="Verdana" charset="0"/>
                <a:sym typeface="Verdana" charset="0"/>
              </a:rPr>
              <a:t>The other great thing about PCF infrastructure automation isr rolling or canary style zero downtime updates.  </a:t>
            </a:r>
          </a:p>
          <a:p>
            <a:pPr>
              <a:spcBef>
                <a:spcPts val="1188"/>
              </a:spcBef>
              <a:buClr>
                <a:srgbClr val="000000"/>
              </a:buClr>
              <a:buSzPct val="25000"/>
            </a:pPr>
            <a:r>
              <a:rPr lang="en-US" sz="1100">
                <a:solidFill>
                  <a:srgbClr val="000000"/>
                </a:solidFill>
                <a:latin typeface="Verdana" charset="0"/>
                <a:cs typeface="Verdana" charset="0"/>
                <a:sym typeface="Verdana" charset="0"/>
              </a:rPr>
              <a:t> </a:t>
            </a:r>
          </a:p>
          <a:p>
            <a:pPr>
              <a:spcBef>
                <a:spcPts val="1188"/>
              </a:spcBef>
              <a:buClr>
                <a:srgbClr val="000000"/>
              </a:buClr>
              <a:buSzPct val="25000"/>
            </a:pPr>
            <a:r>
              <a:rPr lang="en-US" sz="1100" i="1">
                <a:solidFill>
                  <a:srgbClr val="000000"/>
                </a:solidFill>
                <a:latin typeface="Verdana" charset="0"/>
                <a:cs typeface="Verdana" charset="0"/>
                <a:sym typeface="Verdana" charset="0"/>
              </a:rPr>
              <a:t>[[Ask: Does everyone know about the statement canary in the coal mine? If not, explain what that is]].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r>
              <a:rPr lang="en-US" sz="1100">
                <a:solidFill>
                  <a:srgbClr val="000000"/>
                </a:solidFill>
                <a:latin typeface="Verdana" charset="0"/>
                <a:cs typeface="Verdana" charset="0"/>
                <a:sym typeface="Verdana" charset="0"/>
              </a:rPr>
              <a:t>Upgrades and patches are introduced to PCF based on the canary model. The application instances are moved off the trial VMs and deployed elsewhere and user traffic is routed there. The patch or upgrade is applied to the now “empty” trial VMs and if that passes,  the VM is ready to accept new application instances. The changes are rolled through in batches all the while redeploying applications and seamlessly rerouting traffic to available instances until the system is returned to consistency with the update fully applied. Our infrastructure automation layer gives operators ability to update the operating system that’s embedded into platform.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endParaRPr lang="en-US" sz="1100">
              <a:solidFill>
                <a:srgbClr val="000000"/>
              </a:solidFill>
              <a:latin typeface="Verdana" charset="0"/>
              <a:cs typeface="Verdana" charset="0"/>
              <a:sym typeface="Verdana"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9457" name="Shape 976"/>
          <p:cNvSpPr>
            <a:spLocks noGrp="1" noRot="1" noChangeAspect="1" noTextEdit="1"/>
          </p:cNvSpPr>
          <p:nvPr>
            <p:ph type="sldImg" idx="2"/>
          </p:nvPr>
        </p:nvSpPr>
        <p:spPr bwMode="auto">
          <a:xfrm>
            <a:off x="1606550" y="685800"/>
            <a:ext cx="3702050" cy="20828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9458" name="Shape 977"/>
          <p:cNvSpPr>
            <a:spLocks noGrp="1"/>
          </p:cNvSpPr>
          <p:nvPr>
            <p:ph type="body" idx="1"/>
          </p:nvPr>
        </p:nvSpPr>
        <p:spPr bwMode="auto">
          <a:xfrm>
            <a:off x="295275" y="2971800"/>
            <a:ext cx="6267450" cy="5794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a:spcBef>
                <a:spcPct val="0"/>
              </a:spcBef>
              <a:buClr>
                <a:srgbClr val="000000"/>
              </a:buClr>
              <a:buSzPct val="25000"/>
            </a:pPr>
            <a:r>
              <a:rPr lang="en-US" sz="1100">
                <a:solidFill>
                  <a:srgbClr val="000000"/>
                </a:solidFill>
                <a:latin typeface="Verdana" charset="0"/>
                <a:cs typeface="Verdana" charset="0"/>
                <a:sym typeface="Verdana" charset="0"/>
              </a:rPr>
              <a:t>The other great thing about PCF infrastructure automation isr rolling or canary style zero downtime updates.  </a:t>
            </a:r>
          </a:p>
          <a:p>
            <a:pPr>
              <a:spcBef>
                <a:spcPts val="1188"/>
              </a:spcBef>
              <a:buClr>
                <a:srgbClr val="000000"/>
              </a:buClr>
              <a:buSzPct val="25000"/>
            </a:pPr>
            <a:r>
              <a:rPr lang="en-US" sz="1100">
                <a:solidFill>
                  <a:srgbClr val="000000"/>
                </a:solidFill>
                <a:latin typeface="Verdana" charset="0"/>
                <a:cs typeface="Verdana" charset="0"/>
                <a:sym typeface="Verdana" charset="0"/>
              </a:rPr>
              <a:t> </a:t>
            </a:r>
          </a:p>
          <a:p>
            <a:pPr>
              <a:spcBef>
                <a:spcPts val="1188"/>
              </a:spcBef>
              <a:buClr>
                <a:srgbClr val="000000"/>
              </a:buClr>
              <a:buSzPct val="25000"/>
            </a:pPr>
            <a:r>
              <a:rPr lang="en-US" sz="1100" i="1">
                <a:solidFill>
                  <a:srgbClr val="000000"/>
                </a:solidFill>
                <a:latin typeface="Verdana" charset="0"/>
                <a:cs typeface="Verdana" charset="0"/>
                <a:sym typeface="Verdana" charset="0"/>
              </a:rPr>
              <a:t>[[Ask: Does everyone know about the statement canary in the coal mine? If not, explain what that is]].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r>
              <a:rPr lang="en-US" sz="1100">
                <a:solidFill>
                  <a:srgbClr val="000000"/>
                </a:solidFill>
                <a:latin typeface="Verdana" charset="0"/>
                <a:cs typeface="Verdana" charset="0"/>
                <a:sym typeface="Verdana" charset="0"/>
              </a:rPr>
              <a:t>Upgrades and patches are introduced to PCF based on the canary model. The application instances are moved off the trial VMs and deployed elsewhere and user traffic is routed there. The patch or upgrade is applied to the now “empty” trial VMs and if that passes,  the VM is ready to accept new application instances. The changes are rolled through in batches all the while redeploying applications and seamlessly rerouting traffic to available instances until the system is returned to consistency with the update fully applied. Our infrastructure automation layer gives operators ability to update the operating system that’s embedded into platform.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endParaRPr lang="en-US" sz="1100">
              <a:solidFill>
                <a:srgbClr val="000000"/>
              </a:solidFill>
              <a:latin typeface="Verdana" charset="0"/>
              <a:cs typeface="Verdana" charset="0"/>
              <a:sym typeface="Verdana"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5" name="Shape 1031"/>
          <p:cNvSpPr>
            <a:spLocks noGrp="1" noRot="1" noChangeAspect="1" noTextEdit="1"/>
          </p:cNvSpPr>
          <p:nvPr>
            <p:ph type="sldImg" idx="2"/>
          </p:nvPr>
        </p:nvSpPr>
        <p:spPr bwMode="auto">
          <a:xfrm>
            <a:off x="1606550" y="685800"/>
            <a:ext cx="3702050" cy="20828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Shape 1032"/>
          <p:cNvSpPr>
            <a:spLocks noGrp="1"/>
          </p:cNvSpPr>
          <p:nvPr>
            <p:ph type="body" idx="1"/>
          </p:nvPr>
        </p:nvSpPr>
        <p:spPr bwMode="auto">
          <a:xfrm>
            <a:off x="295275" y="2971800"/>
            <a:ext cx="6267450" cy="5794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a:spcBef>
                <a:spcPct val="0"/>
              </a:spcBef>
              <a:buClr>
                <a:srgbClr val="000000"/>
              </a:buClr>
              <a:buSzPct val="25000"/>
            </a:pPr>
            <a:r>
              <a:rPr lang="en-US" sz="1100">
                <a:solidFill>
                  <a:srgbClr val="000000"/>
                </a:solidFill>
                <a:latin typeface="Verdana" charset="0"/>
                <a:cs typeface="Verdana" charset="0"/>
                <a:sym typeface="Verdana" charset="0"/>
              </a:rPr>
              <a:t>The other great thing about PCF infrastructure automation isr rolling or canary style zero downtime updates.  </a:t>
            </a:r>
          </a:p>
          <a:p>
            <a:pPr>
              <a:spcBef>
                <a:spcPts val="1188"/>
              </a:spcBef>
              <a:buClr>
                <a:srgbClr val="000000"/>
              </a:buClr>
              <a:buSzPct val="25000"/>
            </a:pPr>
            <a:r>
              <a:rPr lang="en-US" sz="1100">
                <a:solidFill>
                  <a:srgbClr val="000000"/>
                </a:solidFill>
                <a:latin typeface="Verdana" charset="0"/>
                <a:cs typeface="Verdana" charset="0"/>
                <a:sym typeface="Verdana" charset="0"/>
              </a:rPr>
              <a:t> </a:t>
            </a:r>
          </a:p>
          <a:p>
            <a:pPr>
              <a:spcBef>
                <a:spcPts val="1188"/>
              </a:spcBef>
              <a:buClr>
                <a:srgbClr val="000000"/>
              </a:buClr>
              <a:buSzPct val="25000"/>
            </a:pPr>
            <a:r>
              <a:rPr lang="en-US" sz="1100" i="1">
                <a:solidFill>
                  <a:srgbClr val="000000"/>
                </a:solidFill>
                <a:latin typeface="Verdana" charset="0"/>
                <a:cs typeface="Verdana" charset="0"/>
                <a:sym typeface="Verdana" charset="0"/>
              </a:rPr>
              <a:t>[[Ask: Does everyone know about the statement canary in the coal mine? If not, explain what that is]].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r>
              <a:rPr lang="en-US" sz="1100">
                <a:solidFill>
                  <a:srgbClr val="000000"/>
                </a:solidFill>
                <a:latin typeface="Verdana" charset="0"/>
                <a:cs typeface="Verdana" charset="0"/>
                <a:sym typeface="Verdana" charset="0"/>
              </a:rPr>
              <a:t>Upgrades and patches are introduced to PCF based on the canary model. The application instances are moved off the trial VMs and deployed elsewhere and user traffic is routed there. The patch or upgrade is applied to the now “empty” trial VMs and if that passes,  the VM is ready to accept new application instances. The changes are rolled through in batches all the while redeploying applications and seamlessly rerouting traffic to available instances until the system is returned to consistency with the update fully applied. Our infrastructure automation layer gives operators ability to update the operating system that’s embedded into platform.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endParaRPr lang="en-US" sz="1100">
              <a:solidFill>
                <a:srgbClr val="000000"/>
              </a:solidFill>
              <a:latin typeface="Verdana" charset="0"/>
              <a:cs typeface="Verdana" charset="0"/>
              <a:sym typeface="Verdana"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3553" name="Shape 1095"/>
          <p:cNvSpPr>
            <a:spLocks noGrp="1" noRot="1" noChangeAspect="1" noTextEdit="1"/>
          </p:cNvSpPr>
          <p:nvPr>
            <p:ph type="sldImg" idx="2"/>
          </p:nvPr>
        </p:nvSpPr>
        <p:spPr bwMode="auto">
          <a:xfrm>
            <a:off x="1606550" y="685800"/>
            <a:ext cx="3702050" cy="20828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3554" name="Shape 1096"/>
          <p:cNvSpPr>
            <a:spLocks noGrp="1"/>
          </p:cNvSpPr>
          <p:nvPr>
            <p:ph type="body" idx="1"/>
          </p:nvPr>
        </p:nvSpPr>
        <p:spPr bwMode="auto">
          <a:xfrm>
            <a:off x="295275" y="2971800"/>
            <a:ext cx="6267450" cy="5794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a:spcBef>
                <a:spcPct val="0"/>
              </a:spcBef>
              <a:buClr>
                <a:srgbClr val="000000"/>
              </a:buClr>
              <a:buSzPct val="25000"/>
            </a:pPr>
            <a:r>
              <a:rPr lang="en-US" sz="1100">
                <a:solidFill>
                  <a:srgbClr val="000000"/>
                </a:solidFill>
                <a:latin typeface="Verdana" charset="0"/>
                <a:cs typeface="Verdana" charset="0"/>
                <a:sym typeface="Verdana" charset="0"/>
              </a:rPr>
              <a:t>The other great thing about PCF infrastructure automation isr rolling or canary style zero downtime updates.  </a:t>
            </a:r>
          </a:p>
          <a:p>
            <a:pPr>
              <a:spcBef>
                <a:spcPts val="1188"/>
              </a:spcBef>
              <a:buClr>
                <a:srgbClr val="000000"/>
              </a:buClr>
              <a:buSzPct val="25000"/>
            </a:pPr>
            <a:r>
              <a:rPr lang="en-US" sz="1100">
                <a:solidFill>
                  <a:srgbClr val="000000"/>
                </a:solidFill>
                <a:latin typeface="Verdana" charset="0"/>
                <a:cs typeface="Verdana" charset="0"/>
                <a:sym typeface="Verdana" charset="0"/>
              </a:rPr>
              <a:t> </a:t>
            </a:r>
          </a:p>
          <a:p>
            <a:pPr>
              <a:spcBef>
                <a:spcPts val="1188"/>
              </a:spcBef>
              <a:buClr>
                <a:srgbClr val="000000"/>
              </a:buClr>
              <a:buSzPct val="25000"/>
            </a:pPr>
            <a:r>
              <a:rPr lang="en-US" sz="1100" i="1">
                <a:solidFill>
                  <a:srgbClr val="000000"/>
                </a:solidFill>
                <a:latin typeface="Verdana" charset="0"/>
                <a:cs typeface="Verdana" charset="0"/>
                <a:sym typeface="Verdana" charset="0"/>
              </a:rPr>
              <a:t>[[Ask: Does everyone know about the statement canary in the coal mine? If not, explain what that is]].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r>
              <a:rPr lang="en-US" sz="1100">
                <a:solidFill>
                  <a:srgbClr val="000000"/>
                </a:solidFill>
                <a:latin typeface="Verdana" charset="0"/>
                <a:cs typeface="Verdana" charset="0"/>
                <a:sym typeface="Verdana" charset="0"/>
              </a:rPr>
              <a:t>Upgrades and patches are introduced to PCF based on the canary model. The application instances are moved off the trial VMs and deployed elsewhere and user traffic is routed there. The patch or upgrade is applied to the now “empty” trial VMs and if that passes,  the VM is ready to accept new application instances. The changes are rolled through in batches all the while redeploying applications and seamlessly rerouting traffic to available instances until the system is returned to consistency with the update fully applied. Our infrastructure automation layer gives operators ability to update the operating system that’s embedded into platform. </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endParaRPr lang="en-US" sz="1100">
              <a:solidFill>
                <a:srgbClr val="000000"/>
              </a:solidFill>
              <a:latin typeface="Verdana" charset="0"/>
              <a:cs typeface="Verdana" charset="0"/>
              <a:sym typeface="Verdana"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601" name="Shape 1172"/>
          <p:cNvSpPr>
            <a:spLocks noGrp="1" noRot="1" noChangeAspect="1" noTextEdit="1"/>
          </p:cNvSpPr>
          <p:nvPr>
            <p:ph type="sldImg" idx="2"/>
          </p:nvPr>
        </p:nvSpPr>
        <p:spPr bwMode="auto">
          <a:xfrm>
            <a:off x="1606550" y="685800"/>
            <a:ext cx="3702050" cy="20828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Shape 1173"/>
          <p:cNvSpPr>
            <a:spLocks noGrp="1"/>
          </p:cNvSpPr>
          <p:nvPr>
            <p:ph type="body" idx="1"/>
          </p:nvPr>
        </p:nvSpPr>
        <p:spPr bwMode="auto">
          <a:xfrm>
            <a:off x="295275" y="2971800"/>
            <a:ext cx="6267450" cy="5794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a:spcBef>
                <a:spcPct val="0"/>
              </a:spcBef>
              <a:buClr>
                <a:srgbClr val="000000"/>
              </a:buClr>
              <a:buSzPct val="25000"/>
            </a:pPr>
            <a:r>
              <a:rPr lang="en-US" sz="1100">
                <a:solidFill>
                  <a:srgbClr val="000000"/>
                </a:solidFill>
                <a:latin typeface="Verdana" charset="0"/>
                <a:cs typeface="Verdana" charset="0"/>
                <a:sym typeface="Verdana" charset="0"/>
              </a:rPr>
              <a:t>This comes in pretty handy because lately it seems like we’re getting hit with so many CVE’s. When heartbleed virus hit, our customers took our patch and using canary deploys the fix ran itself across all the VMs under PCF in the data center. All they used was our GUI and 2 easy commands.</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a:p>
            <a:pPr>
              <a:spcBef>
                <a:spcPts val="1188"/>
              </a:spcBef>
              <a:buClr>
                <a:srgbClr val="000000"/>
              </a:buClr>
              <a:buSzPct val="25000"/>
            </a:pPr>
            <a:r>
              <a:rPr lang="en-US" sz="1100">
                <a:solidFill>
                  <a:srgbClr val="000000"/>
                </a:solidFill>
                <a:latin typeface="Verdana" charset="0"/>
                <a:cs typeface="Verdana" charset="0"/>
                <a:sym typeface="Verdana" charset="0"/>
              </a:rPr>
              <a:t>Talk track covers how its manual w/ Docker.</a:t>
            </a:r>
          </a:p>
          <a:p>
            <a:pPr>
              <a:spcBef>
                <a:spcPts val="1188"/>
              </a:spcBef>
              <a:buClr>
                <a:srgbClr val="000000"/>
              </a:buClr>
              <a:buSzPct val="25000"/>
            </a:pPr>
            <a:endParaRPr lang="en-US" sz="1100">
              <a:solidFill>
                <a:srgbClr val="000000"/>
              </a:solidFill>
              <a:latin typeface="Verdana" charset="0"/>
              <a:cs typeface="Verdana" charset="0"/>
              <a:sym typeface="Verdana"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7" name="Text Box 1"/>
          <p:cNvSpPr txBox="1">
            <a:spLocks noGrp="1" noRot="1" noChangeAspect="1" noChangeArrowheads="1"/>
          </p:cNvSpPr>
          <p:nvPr>
            <p:ph type="sldImg"/>
          </p:nvPr>
        </p:nvSpPr>
        <p:spPr bwMode="auto">
          <a:xfrm>
            <a:off x="328613" y="658813"/>
            <a:ext cx="6238875" cy="35099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4338" name="Text Box 2"/>
          <p:cNvSpPr txBox="1">
            <a:spLocks noGrp="1" noChangeArrowheads="1"/>
          </p:cNvSpPr>
          <p:nvPr>
            <p:ph type="body" idx="1"/>
          </p:nvPr>
        </p:nvSpPr>
        <p:spPr bwMode="auto">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defRPr/>
            </a:pPr>
            <a:endParaRPr lang="en-US" dirty="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7" name="Text Box 1"/>
          <p:cNvSpPr txBox="1">
            <a:spLocks noGrp="1" noRot="1" noChangeAspect="1" noChangeArrowheads="1"/>
          </p:cNvSpPr>
          <p:nvPr>
            <p:ph type="sldImg"/>
          </p:nvPr>
        </p:nvSpPr>
        <p:spPr bwMode="auto">
          <a:xfrm>
            <a:off x="328613" y="658813"/>
            <a:ext cx="6238875" cy="35099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4338" name="Text Box 2"/>
          <p:cNvSpPr txBox="1">
            <a:spLocks noGrp="1" noChangeArrowheads="1"/>
          </p:cNvSpPr>
          <p:nvPr>
            <p:ph type="body" idx="1"/>
          </p:nvPr>
        </p:nvSpPr>
        <p:spPr bwMode="auto">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defRPr/>
            </a:pPr>
            <a:endParaRPr lang="en-US" dirty="0">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5" name="Text Box 1"/>
          <p:cNvSpPr txBox="1">
            <a:spLocks noGrp="1" noRot="1" noChangeAspect="1" noChangeArrowheads="1"/>
          </p:cNvSpPr>
          <p:nvPr>
            <p:ph type="sldImg"/>
          </p:nvPr>
        </p:nvSpPr>
        <p:spPr bwMode="auto">
          <a:xfrm>
            <a:off x="328613" y="658813"/>
            <a:ext cx="6238875" cy="35099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4819" name="Notes Placeholder 2"/>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29" name="Text Box 1"/>
          <p:cNvSpPr txBox="1">
            <a:spLocks noGrp="1" noRot="1" noChangeAspect="1" noChangeArrowheads="1"/>
          </p:cNvSpPr>
          <p:nvPr>
            <p:ph type="sldImg"/>
          </p:nvPr>
        </p:nvSpPr>
        <p:spPr bwMode="auto">
          <a:xfrm>
            <a:off x="328613" y="658813"/>
            <a:ext cx="6238875" cy="35099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6867" name="Notes Placeholder 2"/>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Need to install a plugin so Splunk can read CF logs properly</a:t>
            </a:r>
          </a:p>
          <a:p>
            <a:endParaRPr lang="en-US">
              <a:latin typeface="Calibri" charset="0"/>
            </a:endParaRPr>
          </a:p>
          <a:p>
            <a:r>
              <a:rPr lang="en-US">
                <a:latin typeface="Calibri" charset="0"/>
              </a:rPr>
              <a:t>Note this isnt showing a full Splunk Arch</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0876" y="686430"/>
            <a:ext cx="3692769" cy="2082905"/>
          </a:xfrm>
        </p:spPr>
      </p:sp>
      <p:sp>
        <p:nvSpPr>
          <p:cNvPr id="3" name="Notes Placeholder 2"/>
          <p:cNvSpPr>
            <a:spLocks noGrp="1"/>
          </p:cNvSpPr>
          <p:nvPr>
            <p:ph type="body" idx="1"/>
          </p:nvPr>
        </p:nvSpPr>
        <p:spPr/>
        <p:txBody>
          <a:bodyPr/>
          <a:lstStyle/>
          <a:p>
            <a:pPr defTabSz="452857">
              <a:spcBef>
                <a:spcPts val="1189"/>
              </a:spcBef>
              <a:buClr>
                <a:schemeClr val="dk1"/>
              </a:buClr>
              <a:defRPr/>
            </a:pPr>
            <a:r>
              <a:rPr lang="en-PH" dirty="0">
                <a:solidFill>
                  <a:schemeClr val="dk1"/>
                </a:solidFill>
                <a:latin typeface="Verdana"/>
                <a:ea typeface="Verdana"/>
                <a:cs typeface="Verdana"/>
                <a:sym typeface="Verdana"/>
              </a:rPr>
              <a:t>Best way to summarize cloud </a:t>
            </a:r>
            <a:r>
              <a:rPr lang="en-PH" dirty="0" err="1">
                <a:solidFill>
                  <a:schemeClr val="dk1"/>
                </a:solidFill>
                <a:latin typeface="Verdana"/>
                <a:ea typeface="Verdana"/>
                <a:cs typeface="Verdana"/>
                <a:sym typeface="Verdana"/>
              </a:rPr>
              <a:t>foundary</a:t>
            </a:r>
            <a:r>
              <a:rPr lang="en-PH" dirty="0">
                <a:solidFill>
                  <a:schemeClr val="dk1"/>
                </a:solidFill>
                <a:latin typeface="Verdana"/>
                <a:ea typeface="Verdana"/>
                <a:cs typeface="Verdana"/>
                <a:sym typeface="Verdana"/>
              </a:rPr>
              <a:t> experience for developers. Here is the famous CFH.</a:t>
            </a:r>
          </a:p>
          <a:p>
            <a:pPr defTabSz="452857">
              <a:spcBef>
                <a:spcPts val="1189"/>
              </a:spcBef>
              <a:buClr>
                <a:schemeClr val="dk1"/>
              </a:buClr>
              <a:defRPr/>
            </a:pPr>
            <a:endParaRPr lang="en-PH" dirty="0">
              <a:solidFill>
                <a:schemeClr val="dk1"/>
              </a:solidFill>
              <a:latin typeface="Verdana"/>
              <a:ea typeface="Verdana"/>
              <a:cs typeface="Verdana"/>
              <a:sym typeface="Verdana"/>
            </a:endParaRPr>
          </a:p>
          <a:p>
            <a:pPr defTabSz="452857">
              <a:spcBef>
                <a:spcPts val="1189"/>
              </a:spcBef>
              <a:buClr>
                <a:schemeClr val="dk1"/>
              </a:buClr>
              <a:defRPr/>
            </a:pPr>
            <a:r>
              <a:rPr lang="en-US" dirty="0">
                <a:solidFill>
                  <a:schemeClr val="dk1"/>
                </a:solidFill>
                <a:latin typeface="Verdana"/>
                <a:ea typeface="Verdana"/>
                <a:cs typeface="Verdana"/>
                <a:sym typeface="Verdana"/>
              </a:rPr>
              <a:t>a Japanese poem of seventeen syllables, in three lines of five, seven, and five</a:t>
            </a:r>
            <a:endParaRPr lang="en-PH" dirty="0">
              <a:solidFill>
                <a:schemeClr val="dk1"/>
              </a:solidFill>
              <a:latin typeface="Verdana"/>
              <a:ea typeface="Verdana"/>
              <a:cs typeface="Verdana"/>
              <a:sym typeface="Verdana"/>
            </a:endParaRPr>
          </a:p>
          <a:p>
            <a:pPr defTabSz="452857">
              <a:spcBef>
                <a:spcPts val="1189"/>
              </a:spcBef>
              <a:buClr>
                <a:schemeClr val="dk1"/>
              </a:buClr>
              <a:defRPr/>
            </a:pPr>
            <a:endParaRPr lang="en-PH" dirty="0">
              <a:solidFill>
                <a:schemeClr val="dk1"/>
              </a:solidFill>
              <a:latin typeface="Verdana"/>
              <a:ea typeface="Verdana"/>
              <a:cs typeface="Verdana"/>
              <a:sym typeface="Verdana"/>
            </a:endParaRPr>
          </a:p>
          <a:p>
            <a:endParaRPr lang="en-US" dirty="0"/>
          </a:p>
        </p:txBody>
      </p:sp>
    </p:spTree>
    <p:extLst>
      <p:ext uri="{BB962C8B-B14F-4D97-AF65-F5344CB8AC3E}">
        <p14:creationId xmlns:p14="http://schemas.microsoft.com/office/powerpoint/2010/main" val="2819587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endParaRPr lang="en-US" dirty="0" smtClean="0"/>
          </a:p>
          <a:p>
            <a:pPr>
              <a:defRPr/>
            </a:pPr>
            <a:r>
              <a:rPr lang="en-US" dirty="0" smtClean="0"/>
              <a:t>Examples of monitoring system and application health:</a:t>
            </a:r>
          </a:p>
          <a:p>
            <a:pPr marL="171450" indent="-171450">
              <a:buFont typeface="Arial"/>
              <a:buChar char="•"/>
              <a:defRPr/>
            </a:pPr>
            <a:r>
              <a:rPr lang="en-US" dirty="0" smtClean="0"/>
              <a:t>App/platform latency</a:t>
            </a:r>
          </a:p>
          <a:p>
            <a:pPr marL="171450" indent="-171450">
              <a:buFont typeface="Arial"/>
              <a:buChar char="•"/>
              <a:defRPr/>
            </a:pPr>
            <a:r>
              <a:rPr lang="en-US" dirty="0" smtClean="0"/>
              <a:t>Platform memory statistics (allocated bytes, duration of last garbage collection)</a:t>
            </a:r>
          </a:p>
          <a:p>
            <a:pPr marL="171450" indent="-171450">
              <a:buFont typeface="Arial"/>
              <a:buChar char="•"/>
              <a:defRPr/>
            </a:pPr>
            <a:r>
              <a:rPr lang="en-US" dirty="0" smtClean="0"/>
              <a:t>Platform authentication failures</a:t>
            </a:r>
          </a:p>
          <a:p>
            <a:pPr>
              <a:defRPr/>
            </a:pPr>
            <a:endParaRPr lang="en-US" dirty="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pPr>
              <a:defRPr/>
            </a:pPr>
            <a:fld id="{881C6B87-920D-0040-920E-F4D993C91FDF}" type="slidenum">
              <a:rPr lang="en-US" smtClean="0"/>
              <a:pPr>
                <a:defRPr/>
              </a:pPr>
              <a:t>37</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09" name="Text Box 1"/>
          <p:cNvSpPr txBox="1">
            <a:spLocks noGrp="1" noRot="1" noChangeAspect="1" noChangeArrowheads="1"/>
          </p:cNvSpPr>
          <p:nvPr>
            <p:ph type="sldImg"/>
          </p:nvPr>
        </p:nvSpPr>
        <p:spPr bwMode="auto">
          <a:xfrm>
            <a:off x="328613" y="658813"/>
            <a:ext cx="6238875" cy="35099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bwMode="auto">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215900" indent="-2159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defRPr/>
            </a:pPr>
            <a:endParaRPr lang="en-US" dirty="0">
              <a:latin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09" name="Text Box 1"/>
          <p:cNvSpPr txBox="1">
            <a:spLocks noGrp="1" noRot="1" noChangeAspect="1" noChangeArrowheads="1"/>
          </p:cNvSpPr>
          <p:nvPr>
            <p:ph type="sldImg"/>
          </p:nvPr>
        </p:nvSpPr>
        <p:spPr bwMode="auto">
          <a:xfrm>
            <a:off x="328613" y="658813"/>
            <a:ext cx="6238875" cy="35099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bwMode="auto">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215900" indent="-2159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defRPr/>
            </a:pPr>
            <a:endParaRPr lang="en-US" dirty="0">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1" name="Text Box 1"/>
          <p:cNvSpPr txBox="1">
            <a:spLocks noGrp="1" noRot="1" noChangeAspect="1" noChangeArrowheads="1"/>
          </p:cNvSpPr>
          <p:nvPr>
            <p:ph type="sldImg"/>
          </p:nvPr>
        </p:nvSpPr>
        <p:spPr bwMode="auto">
          <a:xfrm>
            <a:off x="381000" y="685800"/>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362" name="Text Box 2"/>
          <p:cNvSpPr txBox="1">
            <a:spLocks noGrp="1" noChangeArrowheads="1"/>
          </p:cNvSpPr>
          <p:nvPr>
            <p:ph type="body" idx="1"/>
          </p:nvPr>
        </p:nvSpPr>
        <p:spPr bwMode="auto">
          <a:xfrm>
            <a:off x="914400" y="4343400"/>
            <a:ext cx="5029200" cy="411480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defRPr/>
            </a:pPr>
            <a:endParaRPr lang="en-US" sz="2400" dirty="0">
              <a:latin typeface="Calibri" charset="0"/>
            </a:endParaRPr>
          </a:p>
          <a:p>
            <a:pPr eaLnBrk="1" hangingPunct="1">
              <a:spcBef>
                <a:spcPts val="450"/>
              </a:spcBef>
              <a:defRPr/>
            </a:pPr>
            <a:endParaRPr lang="en-US" sz="2400" dirty="0">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1" name="Text Box 1"/>
          <p:cNvSpPr txBox="1">
            <a:spLocks noGrp="1" noRot="1" noChangeAspect="1" noChangeArrowheads="1"/>
          </p:cNvSpPr>
          <p:nvPr>
            <p:ph type="sldImg"/>
          </p:nvPr>
        </p:nvSpPr>
        <p:spPr bwMode="auto">
          <a:xfrm>
            <a:off x="381000" y="685800"/>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362" name="Text Box 2"/>
          <p:cNvSpPr txBox="1">
            <a:spLocks noGrp="1" noChangeArrowheads="1"/>
          </p:cNvSpPr>
          <p:nvPr>
            <p:ph type="body" idx="1"/>
          </p:nvPr>
        </p:nvSpPr>
        <p:spPr bwMode="auto">
          <a:xfrm>
            <a:off x="914400" y="4343400"/>
            <a:ext cx="5029200" cy="411480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defRPr/>
            </a:pPr>
            <a:endParaRPr lang="en-US" sz="2400" dirty="0">
              <a:latin typeface="Calibri" charset="0"/>
            </a:endParaRPr>
          </a:p>
          <a:p>
            <a:pPr eaLnBrk="1" hangingPunct="1">
              <a:spcBef>
                <a:spcPts val="450"/>
              </a:spcBef>
              <a:defRPr/>
            </a:pPr>
            <a:endParaRPr lang="en-US" sz="2400" dirty="0">
              <a:latin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1" name="Text Box 1"/>
          <p:cNvSpPr txBox="1">
            <a:spLocks noGrp="1" noRot="1" noChangeAspect="1" noChangeArrowheads="1"/>
          </p:cNvSpPr>
          <p:nvPr>
            <p:ph type="sldImg"/>
          </p:nvPr>
        </p:nvSpPr>
        <p:spPr bwMode="auto">
          <a:xfrm>
            <a:off x="381000" y="685800"/>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362" name="Text Box 2"/>
          <p:cNvSpPr txBox="1">
            <a:spLocks noGrp="1" noChangeArrowheads="1"/>
          </p:cNvSpPr>
          <p:nvPr>
            <p:ph type="body" idx="1"/>
          </p:nvPr>
        </p:nvSpPr>
        <p:spPr bwMode="auto">
          <a:xfrm>
            <a:off x="914400" y="4343400"/>
            <a:ext cx="5029200" cy="411480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defRPr/>
            </a:pPr>
            <a:endParaRPr lang="en-US" sz="2400" dirty="0">
              <a:latin typeface="Calibri" charset="0"/>
            </a:endParaRPr>
          </a:p>
          <a:p>
            <a:pPr eaLnBrk="1" hangingPunct="1">
              <a:spcBef>
                <a:spcPts val="450"/>
              </a:spcBef>
              <a:defRPr/>
            </a:pPr>
            <a:endParaRPr lang="en-US" sz="2400" dirty="0">
              <a:latin typeface="Calibri"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2857">
              <a:spcBef>
                <a:spcPts val="1189"/>
              </a:spcBef>
              <a:buClr>
                <a:schemeClr val="dk1"/>
              </a:buClr>
              <a:defRPr/>
            </a:pPr>
            <a:r>
              <a:rPr lang="en-US" dirty="0" smtClean="0"/>
              <a:t>Infrastructure</a:t>
            </a:r>
            <a:r>
              <a:rPr lang="en-US" baseline="0" dirty="0" smtClean="0"/>
              <a:t> automation, it sits on top of any </a:t>
            </a:r>
            <a:r>
              <a:rPr lang="en-US" baseline="0" dirty="0" err="1" smtClean="0"/>
              <a:t>iaas</a:t>
            </a:r>
            <a:r>
              <a:rPr lang="en-US" baseline="0" dirty="0" smtClean="0"/>
              <a:t>, As a developer, you have zero concern about infrastructure, azure, </a:t>
            </a:r>
            <a:r>
              <a:rPr lang="en-US" baseline="0" dirty="0" err="1" smtClean="0"/>
              <a:t>aws</a:t>
            </a:r>
            <a:r>
              <a:rPr lang="en-US" baseline="0" dirty="0" smtClean="0"/>
              <a:t>, </a:t>
            </a:r>
            <a:r>
              <a:rPr lang="en-US" baseline="0" dirty="0" err="1" smtClean="0"/>
              <a:t>openstack</a:t>
            </a:r>
            <a:r>
              <a:rPr lang="en-US" baseline="0" dirty="0" smtClean="0"/>
              <a:t>. It delivers bit-for-bit, self healing deployments.</a:t>
            </a:r>
          </a:p>
          <a:p>
            <a:endParaRPr lang="en-US" baseline="0" dirty="0" smtClean="0"/>
          </a:p>
          <a:p>
            <a:r>
              <a:rPr lang="en-US" baseline="0" dirty="0" smtClean="0"/>
              <a:t>It gives you elastic runtime for you to run your application in a rapid, consistent, scalable, reliable manner  </a:t>
            </a:r>
          </a:p>
          <a:p>
            <a:r>
              <a:rPr lang="en-US" baseline="0" dirty="0" smtClean="0"/>
              <a:t>with production-ready backing services, automated build pipeline, routing, health management and logging.</a:t>
            </a:r>
          </a:p>
          <a:p>
            <a:endParaRPr lang="en-US" baseline="0" dirty="0" smtClean="0"/>
          </a:p>
          <a:p>
            <a:r>
              <a:rPr lang="en-US" baseline="0" dirty="0" smtClean="0"/>
              <a:t> it provides application framework for you to leverage. They are designed for </a:t>
            </a:r>
            <a:r>
              <a:rPr lang="en-US" baseline="0" dirty="0" err="1" smtClean="0"/>
              <a:t>microservice</a:t>
            </a:r>
            <a:r>
              <a:rPr lang="en-US" baseline="0" dirty="0" smtClean="0"/>
              <a:t> architectures with components for service discovery, metrics, circuit breakers etc. </a:t>
            </a:r>
          </a:p>
          <a:p>
            <a:r>
              <a:rPr lang="en-US" baseline="0" dirty="0" smtClean="0"/>
              <a:t>Your job is to create stateless services that compliant with the 12 factor apps design principles.</a:t>
            </a:r>
            <a:endParaRPr lang="en-US" dirty="0"/>
          </a:p>
        </p:txBody>
      </p:sp>
    </p:spTree>
    <p:extLst>
      <p:ext uri="{BB962C8B-B14F-4D97-AF65-F5344CB8AC3E}">
        <p14:creationId xmlns:p14="http://schemas.microsoft.com/office/powerpoint/2010/main" val="21721608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(Software</a:t>
            </a:r>
            <a:r>
              <a:rPr lang="en-PH" sz="1100" kern="1200" baseline="0" dirty="0" smtClean="0">
                <a:solidFill>
                  <a:schemeClr val="tx1"/>
                </a:solidFill>
                <a:effectLst/>
                <a:latin typeface="+mn-lt"/>
                <a:ea typeface="+mn-ea"/>
                <a:cs typeface="+mn-cs"/>
              </a:rPr>
              <a:t> is hard.) </a:t>
            </a:r>
            <a:r>
              <a:rPr lang="en-US" sz="1100" baseline="0" dirty="0" smtClean="0"/>
              <a:t>Developers, rejoice! All </a:t>
            </a:r>
            <a:r>
              <a:rPr lang="en-PH" sz="1100" kern="1200" dirty="0" smtClean="0">
                <a:solidFill>
                  <a:schemeClr val="tx1"/>
                </a:solidFill>
                <a:effectLst/>
                <a:latin typeface="+mn-lt"/>
                <a:ea typeface="+mn-ea"/>
                <a:cs typeface="+mn-cs"/>
              </a:rPr>
              <a:t>you need</a:t>
            </a:r>
            <a:r>
              <a:rPr lang="en-PH" sz="1100" kern="1200" baseline="0" dirty="0" smtClean="0">
                <a:solidFill>
                  <a:schemeClr val="tx1"/>
                </a:solidFill>
                <a:effectLst/>
                <a:latin typeface="+mn-lt"/>
                <a:ea typeface="+mn-ea"/>
                <a:cs typeface="+mn-cs"/>
              </a:rPr>
              <a:t> is </a:t>
            </a:r>
            <a:r>
              <a:rPr lang="en-PH" sz="1100" kern="1200" dirty="0" smtClean="0">
                <a:solidFill>
                  <a:schemeClr val="tx1"/>
                </a:solidFill>
                <a:effectLst/>
                <a:latin typeface="+mn-lt"/>
                <a:ea typeface="+mn-ea"/>
                <a:cs typeface="+mn-cs"/>
              </a:rPr>
              <a:t>I to</a:t>
            </a:r>
            <a:r>
              <a:rPr lang="en-PH" sz="1100" kern="1200" baseline="0" dirty="0" smtClean="0">
                <a:solidFill>
                  <a:schemeClr val="tx1"/>
                </a:solidFill>
                <a:effectLst/>
                <a:latin typeface="+mn-lt"/>
                <a:ea typeface="+mn-ea"/>
                <a:cs typeface="+mn-cs"/>
              </a:rPr>
              <a:t> </a:t>
            </a:r>
            <a:r>
              <a:rPr lang="en-PH" sz="1100" kern="1200" dirty="0" smtClean="0">
                <a:solidFill>
                  <a:schemeClr val="tx1"/>
                </a:solidFill>
                <a:effectLst/>
                <a:latin typeface="+mn-lt"/>
                <a:ea typeface="+mn-ea"/>
                <a:cs typeface="+mn-cs"/>
              </a:rPr>
              <a:t>write an app and push it. The whole point of Cloud Foundry is really to make your life as the developer exceedingly simple. But we know that in general, writing software is hard and so we had to take that hard and put it somewhere and we put it inside of Cloud Foundry so that you as a developer don’t have to worry about it. But so because we place that hard somewhere, we got this complicated beast. It does a pretty good job in</a:t>
            </a:r>
            <a:r>
              <a:rPr lang="en-PH" sz="1100" kern="1200" baseline="0" dirty="0" smtClean="0">
                <a:solidFill>
                  <a:schemeClr val="tx1"/>
                </a:solidFill>
                <a:effectLst/>
                <a:latin typeface="+mn-lt"/>
                <a:ea typeface="+mn-ea"/>
                <a:cs typeface="+mn-cs"/>
              </a:rPr>
              <a:t> doing the right things so developers have the faith not have to worry about any infrastructure. </a:t>
            </a: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endParaRPr lang="en-PH"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The pivotal</a:t>
            </a:r>
            <a:r>
              <a:rPr lang="en-PH" sz="1100" kern="1200" baseline="0" dirty="0" smtClean="0">
                <a:solidFill>
                  <a:schemeClr val="tx1"/>
                </a:solidFill>
                <a:effectLst/>
                <a:latin typeface="+mn-lt"/>
                <a:ea typeface="+mn-ea"/>
                <a:cs typeface="+mn-cs"/>
              </a:rPr>
              <a:t> cloud foundary architecture is quite large and can be overwelming. Everybox here is a VM including bosh here. </a:t>
            </a: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baseline="0" dirty="0" smtClean="0">
                <a:solidFill>
                  <a:schemeClr val="tx1"/>
                </a:solidFill>
                <a:effectLst/>
                <a:latin typeface="+mn-lt"/>
                <a:ea typeface="+mn-ea"/>
                <a:cs typeface="+mn-cs"/>
              </a:rPr>
              <a:t>It is a Microservice design. It has over 20 VMs . While each VM </a:t>
            </a: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it has ~20 VMs in addition to the existing three VMs: nats, Bosh light, ops manager. Now there is Router vm, blog store, oauth, uaa, database They all do something. They all do one thing and they do it very well. There is not much dicisions to make. It is kind of brutal force, very very effience. All of these sit on top of iaas, and bosh is managing all these. </a:t>
            </a: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endParaRPr lang="en-PH" sz="11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baseline="0" dirty="0" smtClean="0">
                <a:solidFill>
                  <a:schemeClr val="tx1"/>
                </a:solidFill>
                <a:effectLst/>
                <a:latin typeface="+mn-lt"/>
                <a:ea typeface="+mn-ea"/>
                <a:cs typeface="+mn-cs"/>
              </a:rPr>
              <a:t>Of course it is infrastructure unaware and i</a:t>
            </a:r>
            <a:r>
              <a:rPr lang="en-PH" sz="1100" kern="1200" dirty="0" smtClean="0">
                <a:solidFill>
                  <a:schemeClr val="tx1"/>
                </a:solidFill>
                <a:effectLst/>
                <a:latin typeface="+mn-lt"/>
                <a:ea typeface="+mn-ea"/>
                <a:cs typeface="+mn-cs"/>
              </a:rPr>
              <a:t>is it doesn't matter what your underlying infrastructural is, it could be ____aws,___vmware VSphere, it walks consistently across the different infrastructures. So you are experienced, when you are running Cloud Foundry on a __particular provider__________________ across the others. </a:t>
            </a: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endParaRPr lang="en-PH"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And the Elastic Runtime Architecture is quite large and certainly I don’t expect you to understand all of it and so we’re not gonna go into a whole lot of detail only just kind of broad strokes here. But it’s easiest if we break it down into sub systems so were run through all of these. And then we’ll go through some key sequences to help us understand how these all comes together. And we’re gonna take an inside-out approach in a minute.</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Diego, the first sub system within Elastic Runtime. It’s a scheduler. It’s responsible for scheduling tasks and long processeses.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a:lnSpc>
                <a:spcPct val="143750"/>
              </a:lnSpc>
              <a:spcAft>
                <a:spcPts val="1387"/>
              </a:spcAft>
              <a:buClr>
                <a:schemeClr val="lt2"/>
              </a:buClr>
              <a:buSzPct val="91666"/>
            </a:pPr>
            <a:r>
              <a:rPr lang="en-PH" sz="1100" kern="1200" dirty="0" smtClean="0">
                <a:solidFill>
                  <a:schemeClr val="tx1"/>
                </a:solidFill>
                <a:effectLst/>
                <a:latin typeface="+mn-lt"/>
                <a:ea typeface="+mn-ea"/>
                <a:cs typeface="+mn-cs"/>
              </a:rPr>
              <a:t>A diego Task is an application that’s guaranteed to run at </a:t>
            </a:r>
            <a:r>
              <a:rPr lang="en-PH" sz="1100" i="1" kern="1200" dirty="0" smtClean="0">
                <a:solidFill>
                  <a:schemeClr val="tx1"/>
                </a:solidFill>
                <a:effectLst/>
                <a:latin typeface="+mn-lt"/>
                <a:ea typeface="+mn-ea"/>
                <a:cs typeface="+mn-cs"/>
              </a:rPr>
              <a:t>most </a:t>
            </a:r>
            <a:r>
              <a:rPr lang="en-PH" sz="1100" kern="1200" dirty="0" smtClean="0">
                <a:solidFill>
                  <a:schemeClr val="tx1"/>
                </a:solidFill>
                <a:effectLst/>
                <a:latin typeface="+mn-lt"/>
                <a:ea typeface="+mn-ea"/>
                <a:cs typeface="+mn-cs"/>
              </a:rPr>
              <a:t>once. That’s not something that we expose via the CF and CLI today, but we do use it within the platform, within the Pivotal Cloud Foundry. A good example of that is staging an application. So despite how many instances you have of a web app for instance, it only needs to be stage one time. </a:t>
            </a:r>
          </a:p>
          <a:p>
            <a:pPr>
              <a:lnSpc>
                <a:spcPct val="143750"/>
              </a:lnSpc>
              <a:spcAft>
                <a:spcPts val="1387"/>
              </a:spcAft>
              <a:buClr>
                <a:schemeClr val="lt2"/>
              </a:buClr>
              <a:buSzPct val="91666"/>
            </a:pPr>
            <a:endParaRPr lang="en-PH"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A Long-running Process on the other hand is typically, represented as a web app and you can have many instances of the long running processes.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The tasks and long-running processes are ran within a Container. And that container is imitable, just like we‘ve been talking about imitable infrastructure, once that container gets created it’s not going to change. There’s not gonna be changes made to it. And your applications are running safely within that, gives you that isolation in terms of CPU memory and disk.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And that allows you to have really nice application density on an operating system. In Pivotal Cloud Foundry’s case, that would be a cell. Pivotal Cloud Foundry has a pool of cells. Many, many VMs are of types cell and your application instances gets distributed across cells.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r>
              <a:rPr lang="en-PH" sz="1100" kern="1200" dirty="0" smtClean="0">
                <a:solidFill>
                  <a:schemeClr val="tx1"/>
                </a:solidFill>
                <a:effectLst/>
                <a:latin typeface="+mn-lt"/>
                <a:ea typeface="+mn-ea"/>
                <a:cs typeface="+mn-cs"/>
              </a:rPr>
              <a:t>So what manages all of these Containers. Well, something known as Garden. And Garden is an interface with many different back-ends. And the reason that as many different back-ends is that so that it can support many different types of platforms. </a:t>
            </a:r>
            <a:endParaRPr lang="en-US" sz="1100" kern="1200" dirty="0" smtClean="0">
              <a:solidFill>
                <a:schemeClr val="tx1"/>
              </a:solidFill>
              <a:effectLst/>
              <a:latin typeface="+mn-lt"/>
              <a:ea typeface="+mn-ea"/>
              <a:cs typeface="+mn-cs"/>
            </a:endParaRPr>
          </a:p>
          <a:p>
            <a:r>
              <a:rPr lang="en-PH" sz="1100" kern="1200" dirty="0" smtClean="0">
                <a:solidFill>
                  <a:schemeClr val="tx1"/>
                </a:solidFill>
                <a:effectLst/>
                <a:latin typeface="+mn-lt"/>
                <a:ea typeface="+mn-ea"/>
                <a:cs typeface="+mn-cs"/>
              </a:rPr>
              <a:t>For example, It has a Linux backend and a Windows backend. So you can run windows based applications and applications that can run on Linux as well. And it all has the same interface.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Rep is a part of process that’s running on the cell as well and it represents the cell and the bulletin board system, which we will talk about in a moment.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But also an Auction. An Auction is just like it sounds, it’s essentially held to bid on executing a task or long running process.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The Executor is the sub process of the Rep and one of its responsible for .. is really kind of understanding with what’s going on with that cell in terms of half container allocations. So it doesn’t have enough memory to allocate another container to this given cell. If it doesn’t it wouldn’t participate in an auction for instance.</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Additionally, the Executor does for Loggs on to Metron which subsequently _______ them to Loggreators. So Loggreator, excuse me Metron is of course also living in the cell and so you begin to see the beginnings of a micro service based architecture here.</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Bulletin Board System (BBS) is the API to the Diego database. It understands what's going on in terms of tasks and long-running processes and it persists all of these information into the etcd.</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The Brain is really responsible for holding the Auction and it does that through sub process known as the Auctioneer. The Converger is also important but I'm going to save the conversation on that until we talk about that in the high availability section.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Next we have the Loggregator. Loggregator is all about Logs and we had talked about how Metron is living on the cell and it passes logging information onto the Loggregator subsystem.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The subsystem is made up of a lot of different components one of which is called Doppler. So one of the capabilities of the system is the ability to create what are known as App Syslog Drains, and what that allows you to do is drain all of your logs to a third-party log management system such as Splunk or Papertrail.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a:lnSpc>
                <a:spcPct val="143750"/>
              </a:lnSpc>
              <a:spcAft>
                <a:spcPts val="1387"/>
              </a:spcAft>
              <a:buClr>
                <a:schemeClr val="lt2"/>
              </a:buClr>
              <a:buSzPct val="91666"/>
            </a:pPr>
            <a:r>
              <a:rPr lang="en-PH" sz="1100" kern="1200" dirty="0" smtClean="0">
                <a:solidFill>
                  <a:schemeClr val="tx1"/>
                </a:solidFill>
                <a:effectLst/>
                <a:latin typeface="+mn-lt"/>
                <a:ea typeface="+mn-ea"/>
                <a:cs typeface="+mn-cs"/>
              </a:rPr>
              <a:t>And then of course there's also the Traffic Controller. The Traffic Controller is another component but it's responsible for essentially handling requests such as CF logs. You guys will do that in the lab, We’ll do CF log statement and actually get to see all the logs from your application and various parts of the platform as it relates to your application.</a:t>
            </a:r>
            <a:r>
              <a:rPr lang="en-US" dirty="0" smtClean="0">
                <a:effectLst/>
              </a:rPr>
              <a:t> </a:t>
            </a:r>
          </a:p>
          <a:p>
            <a:pPr>
              <a:lnSpc>
                <a:spcPct val="143750"/>
              </a:lnSpc>
              <a:spcAft>
                <a:spcPts val="1387"/>
              </a:spcAft>
              <a:buClr>
                <a:schemeClr val="lt2"/>
              </a:buClr>
              <a:buSzPct val="91666"/>
            </a:pPr>
            <a:endParaRPr lang="en-US" sz="1100" dirty="0" smtClean="0">
              <a:solidFill>
                <a:srgbClr val="333333"/>
              </a:solidFill>
              <a:effectLst/>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Additionally there are other ways to plug in to the Loggregator system. We've exposed what's known as the Firehose which is a websocket endpoint, that exposes a lot of things and that's why it's called the Firehose, the app logs, container metrics and elastic runtime component metrics. </a:t>
            </a: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And really... what we're seeing folks do with this is, is pipe it into what are known as Nozzles. You to create a Nozzle and then transform it into whatever format you need it to. So for instance the Datadog Nozzle, you could create a nice visualization and Datadog to understand what's going on with your Pivotal Clou Foundry Instance.</a:t>
            </a: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endParaRPr lang="en-PH"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The Cloud Controller Cloud Controller is very important part of the system. It exposes the API for using and managing the Elastic Runtime. The _____________  responding to the push request. It allows you to deploy your applications, and overall manage the system.</a:t>
            </a: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endParaRPr lang="en-PH"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The Cloud Controller persists a lot of its information and what's known as a Cloud Controller Database. This has information about your Orgs, your Spaces and your App data. App data meaning, your application name, your memory, any environment variables you might set, those types of things. </a:t>
            </a: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The Blob Store is also important piece, so when you do an upload you actually save the the application artifact to the Blob Store but when you also go through staging and create the droplet that also gets saved to the to the Blob Store, and it's really just kind of a way to optimize the system so that those tasks don't have to be done over and over again.</a:t>
            </a: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When we talk about the Cloud Controller Bridges, will become more apparent the next slide, but really what the Cloud Controller Bridge is all about, is really translating an application specific domain into the more generic Diego language of tasks and long-running processes.</a:t>
            </a: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r>
              <a:rPr lang="en-PH" sz="1100" kern="1200" dirty="0" smtClean="0">
                <a:solidFill>
                  <a:schemeClr val="tx1"/>
                </a:solidFill>
                <a:effectLst/>
                <a:latin typeface="+mn-lt"/>
                <a:ea typeface="+mn-ea"/>
                <a:cs typeface="+mn-cs"/>
              </a:rPr>
              <a:t>So let's talk a little bit about Routing. In this case, the Router is responsible for routing traffic to the appropriate component it's not much of a surprise. So for instance whatever your URL is, it's going to be able to map that to various application instances running on the given cells. </a:t>
            </a: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43750"/>
              </a:lnSpc>
              <a:spcBef>
                <a:spcPts val="0"/>
              </a:spcBef>
              <a:spcAft>
                <a:spcPts val="1387"/>
              </a:spcAft>
              <a:buClr>
                <a:schemeClr val="lt2"/>
              </a:buClr>
              <a:buSzPct val="91666"/>
              <a:buFontTx/>
              <a:buNone/>
              <a:tabLst/>
              <a:defRPr/>
            </a:pPr>
            <a:endParaRPr lang="en-US" sz="1100" kern="1200" dirty="0" smtClean="0">
              <a:solidFill>
                <a:schemeClr val="tx1"/>
              </a:solidFill>
              <a:effectLst/>
              <a:latin typeface="+mn-lt"/>
              <a:ea typeface="+mn-ea"/>
              <a:cs typeface="+mn-cs"/>
            </a:endParaRPr>
          </a:p>
          <a:p>
            <a:pPr>
              <a:lnSpc>
                <a:spcPct val="143750"/>
              </a:lnSpc>
              <a:spcAft>
                <a:spcPts val="1387"/>
              </a:spcAft>
              <a:buClr>
                <a:schemeClr val="lt2"/>
              </a:buClr>
              <a:buSzPct val="91666"/>
            </a:pPr>
            <a:endParaRPr lang="en-US" sz="1100" dirty="0" smtClean="0">
              <a:solidFill>
                <a:srgbClr val="333333"/>
              </a:solidFill>
            </a:endParaRPr>
          </a:p>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Change to the version that works</a:t>
            </a:r>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xfrm>
            <a:off x="1606550" y="685800"/>
            <a:ext cx="3702050" cy="20828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34000"/>
              </a:lnSpc>
              <a:spcBef>
                <a:spcPct val="0"/>
              </a:spcBef>
              <a:spcAft>
                <a:spcPts val="1388"/>
              </a:spcAft>
              <a:buClr>
                <a:srgbClr val="EEECE1"/>
              </a:buClr>
              <a:buSzPct val="92000"/>
            </a:pPr>
            <a:r>
              <a:rPr lang="en-PH" sz="1000" dirty="0">
                <a:latin typeface="Calibri" charset="0"/>
              </a:rPr>
              <a:t>(Software is hard.) </a:t>
            </a:r>
            <a:r>
              <a:rPr lang="en-US" sz="1000" dirty="0">
                <a:latin typeface="Calibri" charset="0"/>
              </a:rPr>
              <a:t>Developers, rejoice! All </a:t>
            </a:r>
            <a:r>
              <a:rPr lang="en-PH" sz="1000" dirty="0">
                <a:latin typeface="Calibri" charset="0"/>
              </a:rPr>
              <a:t>you need is I to write an app and push it. The whole point of Cloud Foundry is really to make your life as the developer exceedingly simple. But we know that in general, writing software is hard and so we had to take that hard and put it somewhere and we put it inside of Cloud Foundry so that you as a developer don’t have to worry about it. But so because we place that hard somewhere, we got this complicated beast. It does a pretty good job in doing the right things so developers have the faith not have to worry about any infrastructure. </a:t>
            </a:r>
            <a:endParaRPr lang="en-US" sz="1000" dirty="0">
              <a:latin typeface="Calibri" charset="0"/>
            </a:endParaRPr>
          </a:p>
          <a:p>
            <a:pPr eaLnBrk="1" hangingPunct="1">
              <a:lnSpc>
                <a:spcPct val="134000"/>
              </a:lnSpc>
              <a:spcBef>
                <a:spcPct val="0"/>
              </a:spcBef>
              <a:spcAft>
                <a:spcPts val="1388"/>
              </a:spcAft>
              <a:buClr>
                <a:srgbClr val="EEECE1"/>
              </a:buClr>
              <a:buSzPct val="92000"/>
            </a:pPr>
            <a:endParaRPr lang="en-PH" sz="1000" dirty="0">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The pivotal cloud foundary architecture is quite large and can be overwelming. Everybox here is a VM including bosh here. </a:t>
            </a:r>
          </a:p>
          <a:p>
            <a:pPr eaLnBrk="1" hangingPunct="1">
              <a:lnSpc>
                <a:spcPct val="134000"/>
              </a:lnSpc>
              <a:spcBef>
                <a:spcPct val="0"/>
              </a:spcBef>
              <a:spcAft>
                <a:spcPts val="1388"/>
              </a:spcAft>
              <a:buClr>
                <a:srgbClr val="EEECE1"/>
              </a:buClr>
              <a:buSzPct val="92000"/>
            </a:pPr>
            <a:r>
              <a:rPr lang="en-PH" sz="1000" dirty="0">
                <a:latin typeface="Calibri" charset="0"/>
              </a:rPr>
              <a:t>It is a Microservice design. It has over 20 VMs . While each VM </a:t>
            </a:r>
          </a:p>
          <a:p>
            <a:pPr eaLnBrk="1" hangingPunct="1">
              <a:lnSpc>
                <a:spcPct val="134000"/>
              </a:lnSpc>
              <a:spcBef>
                <a:spcPct val="0"/>
              </a:spcBef>
              <a:spcAft>
                <a:spcPts val="1388"/>
              </a:spcAft>
              <a:buClr>
                <a:srgbClr val="EEECE1"/>
              </a:buClr>
              <a:buSzPct val="92000"/>
            </a:pPr>
            <a:r>
              <a:rPr lang="en-PH" sz="1000" dirty="0">
                <a:latin typeface="Calibri" charset="0"/>
              </a:rPr>
              <a:t>it has ~20 VMs in addition to the existing three VMs: nats, Bosh light, ops manager. Now there is Router vm, blog store, oauth, uaa, database They all do something. They all do one thing and they do it very well. There is not much dicisions to make. It is kind of brutal force, very very effience. All of these sit on top of iaas, and bosh is managing all these. </a:t>
            </a:r>
          </a:p>
          <a:p>
            <a:pPr eaLnBrk="1" hangingPunct="1">
              <a:lnSpc>
                <a:spcPct val="134000"/>
              </a:lnSpc>
              <a:spcBef>
                <a:spcPct val="0"/>
              </a:spcBef>
              <a:spcAft>
                <a:spcPts val="1388"/>
              </a:spcAft>
              <a:buClr>
                <a:srgbClr val="EEECE1"/>
              </a:buClr>
              <a:buSzPct val="92000"/>
            </a:pPr>
            <a:endParaRPr lang="en-PH" sz="1000" dirty="0">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Of course it is infrastructure unaware and iis it doesn't matter what your underlying infrastructural is, it could be ____aws,___vmware VSphere, it walks consistently across the different infrastructures. So you are experienced, when you are running Cloud Foundry on a __particular provider__________________ across the others. </a:t>
            </a:r>
            <a:endParaRPr lang="en-US" sz="1000" dirty="0">
              <a:latin typeface="Calibri" charset="0"/>
            </a:endParaRPr>
          </a:p>
          <a:p>
            <a:pPr eaLnBrk="1" hangingPunct="1">
              <a:lnSpc>
                <a:spcPct val="134000"/>
              </a:lnSpc>
              <a:spcBef>
                <a:spcPct val="0"/>
              </a:spcBef>
              <a:spcAft>
                <a:spcPts val="1388"/>
              </a:spcAft>
              <a:buClr>
                <a:srgbClr val="EEECE1"/>
              </a:buClr>
              <a:buSzPct val="92000"/>
            </a:pPr>
            <a:endParaRPr lang="en-PH" sz="1000" dirty="0">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And the Elastic Runtime Architecture is quite large and certainly I don’t expect you to understand all of it and so we’re not gonna go into a whole lot of detail only just kind of broad strokes here. But it’s easiest if we break it down into sub systems so were run through all of these. And then we’ll go through some key sequences to help us understand how these all comes together. And we’re gonna take an inside-out approach in a minute.</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Diego, the first sub system within Elastic Runtime. It’s a scheduler. It’s responsible for scheduling tasks and long processeses. </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a:lnSpc>
                <a:spcPct val="134000"/>
              </a:lnSpc>
              <a:spcAft>
                <a:spcPts val="1388"/>
              </a:spcAft>
              <a:buClr>
                <a:srgbClr val="EEECE1"/>
              </a:buClr>
              <a:buSzPct val="92000"/>
            </a:pPr>
            <a:r>
              <a:rPr lang="en-PH" sz="1000" dirty="0">
                <a:latin typeface="Calibri" charset="0"/>
              </a:rPr>
              <a:t>A diego Task is an application that’s guaranteed to run at </a:t>
            </a:r>
            <a:r>
              <a:rPr lang="en-PH" sz="1000" i="1" dirty="0">
                <a:latin typeface="Calibri" charset="0"/>
              </a:rPr>
              <a:t>most </a:t>
            </a:r>
            <a:r>
              <a:rPr lang="en-PH" sz="1000" dirty="0">
                <a:latin typeface="Calibri" charset="0"/>
              </a:rPr>
              <a:t>once. That’s not something that we expose via the CF and CLI today, but we do use it within the platform, within the Pivotal Cloud Foundry. A good example of that is staging an application. So despite how many instances you have of a web app for instance, it only needs to be stage one time. </a:t>
            </a:r>
          </a:p>
          <a:p>
            <a:pPr>
              <a:lnSpc>
                <a:spcPct val="134000"/>
              </a:lnSpc>
              <a:spcAft>
                <a:spcPts val="1388"/>
              </a:spcAft>
              <a:buClr>
                <a:srgbClr val="EEECE1"/>
              </a:buClr>
              <a:buSzPct val="92000"/>
            </a:pPr>
            <a:endParaRPr lang="en-PH" sz="1000" dirty="0">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A Long-running Process on the other hand is typically, represented as a web app and you can have many instances of the long running processes. </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The tasks and long-running processes are ran within a Container. And that container is imitable, just like we‘ve been talking about imitable infrastructure, once that container gets created it’s not going to change. There’s not gonna be changes made to it. And your applications are running safely within that, gives you that isolation in terms of CPU memory and disk. </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And that allows you to have really nice application density on an operating system. In Pivotal Cloud Foundry’s case, that would be a cell. Pivotal Cloud Foundry has a pool of cells. Many, many VMs are of types cell and your application instances gets distributed across cells. </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a:lnSpc>
                <a:spcPct val="90000"/>
              </a:lnSpc>
            </a:pPr>
            <a:r>
              <a:rPr lang="en-PH" sz="1000" dirty="0">
                <a:latin typeface="Calibri" charset="0"/>
              </a:rPr>
              <a:t>So what manages all of these Containers. Well, something known as Garden. And Garden is an interface with many different back-ends. And the reason that as many different back-ends is that so that it can support many different types of platforms. </a:t>
            </a:r>
            <a:endParaRPr lang="en-US" sz="1000" dirty="0">
              <a:latin typeface="Calibri" charset="0"/>
            </a:endParaRPr>
          </a:p>
          <a:p>
            <a:pPr>
              <a:lnSpc>
                <a:spcPct val="90000"/>
              </a:lnSpc>
            </a:pPr>
            <a:r>
              <a:rPr lang="en-PH" sz="1000" dirty="0">
                <a:latin typeface="Calibri" charset="0"/>
              </a:rPr>
              <a:t>For example, It has a Linux backend and a Windows backend. So you can run windows based applications and applications that can run on Linux as well. And it all has the same interface.  </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Rep is a part of process that’s running on the cell as well and it represents the cell and the bulletin board system, which we will talk about in a moment. </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But also an Auction. An Auction is just like it sounds, it’s essentially held to bid on executing a task or long running process. </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The Executor is the sub process of the Rep and one of its responsible for .. is really kind of understanding with what’s going on with that cell in terms of half container allocations. So it doesn’t have enough memory to allocate another container to this given cell. If it doesn’t it wouldn’t participate in an auction for instance.</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Additionally, the Executor does for Loggs on to Metron which subsequently _______ them to Loggreators. So Loggreator, excuse me Metron is of course also living in the cell and so you begin to see the beginnings of a micro service based architecture here.</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Bulletin Board System (BBS) is the API to the Diego database. It understands what's going on in terms of tasks and long-running processes and it persists all of these information into the etcd.</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The Brain is really responsible for holding the Auction and it does that through sub process known as the Auctioneer. The Converger is also important but I'm going to save the conversation on that until we talk about that in the high availability section. </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Next we have the Loggregator. Loggregator is all about Logs and we had talked about how Metron is living on the cell and it passes logging information onto the Loggregator subsystem. </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The subsystem is made up of a lot of different components one of which is called Doppler. So one of the capabilities of the system is the ability to create what are known as App Syslog Drains, and what that allows you to do is drain all of your logs to a third-party log management system such as Splunk or Papertrail. </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a:lnSpc>
                <a:spcPct val="134000"/>
              </a:lnSpc>
              <a:spcAft>
                <a:spcPts val="1388"/>
              </a:spcAft>
              <a:buClr>
                <a:srgbClr val="EEECE1"/>
              </a:buClr>
              <a:buSzPct val="92000"/>
            </a:pPr>
            <a:r>
              <a:rPr lang="en-PH" sz="1000" dirty="0">
                <a:latin typeface="Calibri" charset="0"/>
              </a:rPr>
              <a:t>And then of course there's also the Traffic Controller. The Traffic Controller is another component but it's responsible for essentially handling requests such as CF logs. You guys will do that in the lab, We’ll do CF log statement and actually get to see all the logs from your application and various parts of the platform as it relates to your application.</a:t>
            </a:r>
            <a:r>
              <a:rPr lang="en-US" sz="1100" dirty="0">
                <a:latin typeface="Calibri" charset="0"/>
              </a:rPr>
              <a:t> </a:t>
            </a:r>
          </a:p>
          <a:p>
            <a:pPr>
              <a:lnSpc>
                <a:spcPct val="134000"/>
              </a:lnSpc>
              <a:spcAft>
                <a:spcPts val="1388"/>
              </a:spcAft>
              <a:buClr>
                <a:srgbClr val="EEECE1"/>
              </a:buClr>
              <a:buSzPct val="92000"/>
            </a:pPr>
            <a:endParaRPr lang="en-US" sz="1000" dirty="0">
              <a:solidFill>
                <a:srgbClr val="333333"/>
              </a:solidFill>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Additionally there are other ways to plug in to the Loggregator system. We've exposed what's known as the Firehose which is a websocket endpoint, that exposes a lot of things and that's why it's called the Firehose, the app logs, container metrics and elastic runtime component metrics. </a:t>
            </a: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And really... what we're seeing folks do with this is, is pipe it into what are known as Nozzles. You to create a Nozzle and then transform it into whatever format you need it to. So for instance the Datadog Nozzle, you could create a nice visualization and Datadog to understand what's going on with your Pivotal Clou Foundry Instance.</a:t>
            </a:r>
          </a:p>
          <a:p>
            <a:pPr eaLnBrk="1" hangingPunct="1">
              <a:lnSpc>
                <a:spcPct val="134000"/>
              </a:lnSpc>
              <a:spcBef>
                <a:spcPct val="0"/>
              </a:spcBef>
              <a:spcAft>
                <a:spcPts val="1388"/>
              </a:spcAft>
              <a:buClr>
                <a:srgbClr val="EEECE1"/>
              </a:buClr>
              <a:buSzPct val="92000"/>
            </a:pPr>
            <a:endParaRPr lang="en-PH" sz="1000" dirty="0">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The Cloud Controller Cloud Controller is very important part of the system. It exposes the API for using and managing the Elastic Runtime. The _____________  responding to the push request. It allows you to deploy your applications, and overall manage the system.</a:t>
            </a:r>
          </a:p>
          <a:p>
            <a:pPr eaLnBrk="1" hangingPunct="1">
              <a:lnSpc>
                <a:spcPct val="134000"/>
              </a:lnSpc>
              <a:spcBef>
                <a:spcPct val="0"/>
              </a:spcBef>
              <a:spcAft>
                <a:spcPts val="1388"/>
              </a:spcAft>
              <a:buClr>
                <a:srgbClr val="EEECE1"/>
              </a:buClr>
              <a:buSzPct val="92000"/>
            </a:pPr>
            <a:endParaRPr lang="en-PH" sz="1000" dirty="0">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The Cloud Controller persists a lot of its information and what's known as a Cloud Controller Database. This has information about your Orgs, your Spaces and your App data. App data meaning, your application name, your memory, any environment variables you might set, those types of things. </a:t>
            </a:r>
            <a:endParaRPr lang="en-US" sz="1000" dirty="0">
              <a:latin typeface="Calibri" charset="0"/>
            </a:endParaRPr>
          </a:p>
          <a:p>
            <a:pPr eaLnBrk="1" hangingPunct="1">
              <a:lnSpc>
                <a:spcPct val="134000"/>
              </a:lnSpc>
              <a:spcBef>
                <a:spcPct val="0"/>
              </a:spcBef>
              <a:spcAft>
                <a:spcPts val="1388"/>
              </a:spcAft>
              <a:buClr>
                <a:srgbClr val="EEECE1"/>
              </a:buClr>
              <a:buSzPct val="92000"/>
            </a:pPr>
            <a:endParaRPr lang="en-US" sz="1000" dirty="0">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The Blob Store is also important piece, so when you do an upload you actually save the the application artifact to the Blob Store but when you also go through staging and create the droplet that also gets saved to the to the Blob Store, and it's really just kind of a way to optimize the system so that those tasks don't have to be done over and over again.</a:t>
            </a:r>
            <a:endParaRPr lang="en-US" sz="1000" dirty="0">
              <a:latin typeface="Calibri" charset="0"/>
            </a:endParaRPr>
          </a:p>
          <a:p>
            <a:pPr eaLnBrk="1" hangingPunct="1">
              <a:lnSpc>
                <a:spcPct val="134000"/>
              </a:lnSpc>
              <a:spcBef>
                <a:spcPct val="0"/>
              </a:spcBef>
              <a:spcAft>
                <a:spcPts val="1388"/>
              </a:spcAft>
              <a:buClr>
                <a:srgbClr val="EEECE1"/>
              </a:buClr>
              <a:buSzPct val="92000"/>
            </a:pPr>
            <a:endParaRPr lang="en-US" sz="1000" dirty="0">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When we talk about the Cloud Controller Bridges, will become more apparent the next slide, but really what the Cloud Controller Bridge is all about, is really translating an application specific domain into the more generic Diego language of tasks and long-running processes.</a:t>
            </a:r>
            <a:endParaRPr lang="en-US" sz="1000" dirty="0">
              <a:latin typeface="Calibri" charset="0"/>
            </a:endParaRPr>
          </a:p>
          <a:p>
            <a:pPr eaLnBrk="1" hangingPunct="1">
              <a:lnSpc>
                <a:spcPct val="134000"/>
              </a:lnSpc>
              <a:spcBef>
                <a:spcPct val="0"/>
              </a:spcBef>
              <a:spcAft>
                <a:spcPts val="1388"/>
              </a:spcAft>
              <a:buClr>
                <a:srgbClr val="EEECE1"/>
              </a:buClr>
              <a:buSzPct val="92000"/>
            </a:pPr>
            <a:endParaRPr lang="en-US" sz="1000" dirty="0">
              <a:latin typeface="Calibri" charset="0"/>
            </a:endParaRPr>
          </a:p>
          <a:p>
            <a:pPr eaLnBrk="1" hangingPunct="1">
              <a:lnSpc>
                <a:spcPct val="134000"/>
              </a:lnSpc>
              <a:spcBef>
                <a:spcPct val="0"/>
              </a:spcBef>
              <a:spcAft>
                <a:spcPts val="1388"/>
              </a:spcAft>
              <a:buClr>
                <a:srgbClr val="EEECE1"/>
              </a:buClr>
              <a:buSzPct val="92000"/>
            </a:pPr>
            <a:r>
              <a:rPr lang="en-PH" sz="1000" dirty="0">
                <a:latin typeface="Calibri" charset="0"/>
              </a:rPr>
              <a:t>So let's talk a little bit about Routing. In this case, the Router is responsible for routing traffic to the appropriate component it's not much of a surprise. So for instance whatever your URL is, it's going to be able to map that to various application instances running on the given cells. </a:t>
            </a:r>
            <a:endParaRPr lang="en-US" sz="1000" dirty="0">
              <a:latin typeface="Calibri" charset="0"/>
            </a:endParaRPr>
          </a:p>
          <a:p>
            <a:pPr eaLnBrk="1" hangingPunct="1">
              <a:lnSpc>
                <a:spcPct val="134000"/>
              </a:lnSpc>
              <a:spcBef>
                <a:spcPct val="0"/>
              </a:spcBef>
              <a:spcAft>
                <a:spcPts val="1388"/>
              </a:spcAft>
              <a:buClr>
                <a:srgbClr val="EEECE1"/>
              </a:buClr>
              <a:buSzPct val="92000"/>
            </a:pPr>
            <a:endParaRPr lang="en-US" sz="1000" dirty="0">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a:p>
            <a:pPr>
              <a:lnSpc>
                <a:spcPct val="134000"/>
              </a:lnSpc>
              <a:spcAft>
                <a:spcPts val="1388"/>
              </a:spcAft>
              <a:buClr>
                <a:srgbClr val="EEECE1"/>
              </a:buClr>
              <a:buSzPct val="92000"/>
            </a:pPr>
            <a:endParaRPr lang="en-US" sz="1000" dirty="0">
              <a:solidFill>
                <a:srgbClr val="333333"/>
              </a:solidFill>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Push</a:t>
            </a:r>
            <a:r>
              <a:rPr lang="en-US" sz="1400" baseline="0" dirty="0" smtClean="0"/>
              <a:t> an App</a:t>
            </a:r>
            <a:r>
              <a:rPr lang="en-US" sz="1100" baseline="0" dirty="0" smtClean="0"/>
              <a:t>, show the logs</a:t>
            </a:r>
            <a:endParaRPr lang="en-US" dirty="0" smtClean="0"/>
          </a:p>
        </p:txBody>
      </p:sp>
    </p:spTree>
    <p:extLst>
      <p:ext uri="{BB962C8B-B14F-4D97-AF65-F5344CB8AC3E}">
        <p14:creationId xmlns:p14="http://schemas.microsoft.com/office/powerpoint/2010/main" val="23180693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1" name="Text Box 1"/>
          <p:cNvSpPr txBox="1">
            <a:spLocks noGrp="1" noRot="1" noChangeAspect="1" noChangeArrowheads="1"/>
          </p:cNvSpPr>
          <p:nvPr>
            <p:ph type="sldImg"/>
          </p:nvPr>
        </p:nvSpPr>
        <p:spPr bwMode="auto">
          <a:xfrm>
            <a:off x="328613" y="658813"/>
            <a:ext cx="6238875" cy="35099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362" name="Text Box 2"/>
          <p:cNvSpPr txBox="1">
            <a:spLocks noGrp="1" noChangeArrowheads="1"/>
          </p:cNvSpPr>
          <p:nvPr>
            <p:ph type="body" idx="1"/>
          </p:nvPr>
        </p:nvSpPr>
        <p:spPr bwMode="auto">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defRPr/>
            </a:pPr>
            <a:r>
              <a:rPr lang="en-US" dirty="0" smtClean="0">
                <a:latin typeface="Calibri" charset="0"/>
              </a:rPr>
              <a:t>Discuss the app </a:t>
            </a:r>
            <a:r>
              <a:rPr lang="en-US" dirty="0" err="1" smtClean="0">
                <a:latin typeface="Calibri" charset="0"/>
              </a:rPr>
              <a:t>autoscaler</a:t>
            </a:r>
            <a:r>
              <a:rPr lang="en-US" dirty="0" smtClean="0">
                <a:latin typeface="Calibri" charset="0"/>
              </a:rPr>
              <a:t> </a:t>
            </a:r>
            <a:endParaRPr lang="en-US" dirty="0">
              <a:latin typeface="Calibr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Linux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t>
            </a:r>
          </a:p>
          <a:p>
            <a:pPr marL="0" lvl="0" indent="0">
              <a:buClr>
                <a:schemeClr val="bg1"/>
              </a:buClr>
              <a:buSzPct val="100000"/>
              <a:buFontTx/>
              <a:buNone/>
            </a:pPr>
            <a:endParaRPr lang="en-US" sz="1200" baseline="0" dirty="0" smtClean="0">
              <a:solidFill>
                <a:schemeClr val="bg1"/>
              </a:solidFill>
              <a:latin typeface="+mn-lt"/>
              <a:ea typeface="Arial"/>
              <a:cs typeface="Arial"/>
              <a:sym typeface="Arial"/>
            </a:endParaRPr>
          </a:p>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Cgroups</a:t>
            </a:r>
            <a:r>
              <a:rPr lang="en-US" dirty="0" smtClean="0"/>
              <a:t> - </a:t>
            </a:r>
            <a:r>
              <a:rPr lang="en-US" dirty="0" smtClean="0">
                <a:solidFill>
                  <a:schemeClr val="bg1"/>
                </a:solidFill>
              </a:rPr>
              <a:t>A Linux kernel feature that limits, accounts for, and isolates the resource usage of a collection of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bg1"/>
              </a:solidFill>
            </a:endParaRPr>
          </a:p>
          <a:p>
            <a:endParaRPr lang="en-US" dirty="0"/>
          </a:p>
          <a:p>
            <a:r>
              <a:rPr lang="en-US" dirty="0"/>
              <a:t>----- Meeting Notes (4/20/16 11:43) -----</a:t>
            </a:r>
          </a:p>
          <a:p>
            <a:r>
              <a:rPr lang="en-US" dirty="0"/>
              <a:t>Add on to extend a VM?</a:t>
            </a:r>
          </a:p>
        </p:txBody>
      </p:sp>
    </p:spTree>
    <p:extLst>
      <p:ext uri="{BB962C8B-B14F-4D97-AF65-F5344CB8AC3E}">
        <p14:creationId xmlns:p14="http://schemas.microsoft.com/office/powerpoint/2010/main" val="10641083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PID namespace - provides isolation for the allocation of process identifiers (PIDs), lists of processes and their details. </a:t>
            </a:r>
          </a:p>
          <a:p>
            <a:endParaRPr lang="en-US" dirty="0"/>
          </a:p>
        </p:txBody>
      </p:sp>
    </p:spTree>
    <p:extLst>
      <p:ext uri="{BB962C8B-B14F-4D97-AF65-F5344CB8AC3E}">
        <p14:creationId xmlns:p14="http://schemas.microsoft.com/office/powerpoint/2010/main" val="21552188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0876" y="686430"/>
            <a:ext cx="3692769" cy="208290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3195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solidFill>
                <a:schemeClr val="dk1"/>
              </a:solidFill>
              <a:latin typeface="Verdana"/>
              <a:ea typeface="Verdana"/>
              <a:cs typeface="Verdana"/>
              <a:sym typeface="Verdana"/>
            </a:endParaRPr>
          </a:p>
          <a:p>
            <a:r>
              <a:rPr lang="en-US" dirty="0">
                <a:solidFill>
                  <a:schemeClr val="dk1"/>
                </a:solidFill>
                <a:latin typeface="Verdana"/>
                <a:ea typeface="Verdana"/>
                <a:cs typeface="Verdana"/>
                <a:sym typeface="Verdana"/>
              </a:rPr>
              <a:t>a Japanese poem of seventeen syllables, in three lines of five, seven, and five, traditionally evoking images of the natural world.</a:t>
            </a:r>
            <a:endParaRPr lang="en-US" dirty="0"/>
          </a:p>
        </p:txBody>
      </p:sp>
    </p:spTree>
    <p:extLst>
      <p:ext uri="{BB962C8B-B14F-4D97-AF65-F5344CB8AC3E}">
        <p14:creationId xmlns:p14="http://schemas.microsoft.com/office/powerpoint/2010/main" val="21813356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How to scale</a:t>
            </a:r>
            <a:r>
              <a:rPr lang="en-US" sz="1400" baseline="0" dirty="0" smtClean="0"/>
              <a:t> </a:t>
            </a:r>
            <a:r>
              <a:rPr lang="en-US" sz="1400" baseline="0" smtClean="0"/>
              <a:t>the platform</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looks</a:t>
            </a:r>
            <a:r>
              <a:rPr lang="en-US" baseline="0" dirty="0" smtClean="0"/>
              <a:t> </a:t>
            </a:r>
            <a:r>
              <a:rPr lang="en-US" dirty="0" smtClean="0"/>
              <a:t>a</a:t>
            </a:r>
            <a:r>
              <a:rPr lang="en-US" baseline="0" dirty="0" smtClean="0"/>
              <a:t> </a:t>
            </a:r>
            <a:r>
              <a:rPr lang="en-US" dirty="0" smtClean="0"/>
              <a:t>lot like </a:t>
            </a:r>
            <a:r>
              <a:rPr lang="en-US" dirty="0" err="1" smtClean="0"/>
              <a:t>Splunk</a:t>
            </a:r>
            <a:endParaRPr lang="en-US" dirty="0" smtClean="0"/>
          </a:p>
          <a:p>
            <a:r>
              <a:rPr lang="en-US" dirty="0" err="1" smtClean="0"/>
              <a:t>Kubernetes</a:t>
            </a:r>
            <a:r>
              <a:rPr lang="en-US" baseline="0" dirty="0" smtClean="0"/>
              <a:t> doesn’t have</a:t>
            </a:r>
            <a:r>
              <a:rPr lang="en-US" dirty="0" smtClean="0"/>
              <a:t> built-in logging and analytics capabilities</a:t>
            </a:r>
          </a:p>
          <a:p>
            <a:r>
              <a:rPr lang="en-US" dirty="0" smtClean="0"/>
              <a:t>D</a:t>
            </a:r>
          </a:p>
          <a:p>
            <a:endParaRPr lang="en-US" dirty="0"/>
          </a:p>
        </p:txBody>
      </p:sp>
    </p:spTree>
    <p:extLst>
      <p:ext uri="{BB962C8B-B14F-4D97-AF65-F5344CB8AC3E}">
        <p14:creationId xmlns:p14="http://schemas.microsoft.com/office/powerpoint/2010/main" val="4990021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 Meeting Notes (2/10/16 13:49) -----</a:t>
            </a:r>
          </a:p>
          <a:p>
            <a:r>
              <a:rPr lang="en-US" dirty="0"/>
              <a:t>modify to represent the cell, and change tenants to containers</a:t>
            </a:r>
          </a:p>
        </p:txBody>
      </p:sp>
    </p:spTree>
    <p:extLst>
      <p:ext uri="{BB962C8B-B14F-4D97-AF65-F5344CB8AC3E}">
        <p14:creationId xmlns:p14="http://schemas.microsoft.com/office/powerpoint/2010/main" val="4968109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Your Application is the Center of the universe! </a:t>
            </a:r>
          </a:p>
          <a:p>
            <a:r>
              <a:rPr lang="en-US" sz="1200" kern="1200" dirty="0" smtClean="0">
                <a:solidFill>
                  <a:schemeClr val="tx1"/>
                </a:solidFill>
                <a:effectLst/>
                <a:latin typeface="+mn-lt"/>
                <a:ea typeface="+mn-ea"/>
                <a:cs typeface="+mn-cs"/>
              </a:rPr>
              <a:t>Cloud Foundry takes care of the rest. Everything you need to deliver software is </a:t>
            </a:r>
            <a:r>
              <a:rPr lang="en-US" sz="1200" kern="1200" dirty="0" err="1" smtClean="0">
                <a:solidFill>
                  <a:schemeClr val="tx1"/>
                </a:solidFill>
                <a:effectLst/>
                <a:latin typeface="+mn-lt"/>
                <a:ea typeface="+mn-ea"/>
                <a:cs typeface="+mn-cs"/>
              </a:rPr>
              <a:t>builit</a:t>
            </a:r>
            <a:r>
              <a:rPr lang="en-US" sz="1200" kern="1200" dirty="0" smtClean="0">
                <a:solidFill>
                  <a:schemeClr val="tx1"/>
                </a:solidFill>
                <a:effectLst/>
                <a:latin typeface="+mn-lt"/>
                <a:ea typeface="+mn-ea"/>
                <a:cs typeface="+mn-cs"/>
              </a:rPr>
              <a:t> into this platform such as…. It changes the way applications and services are deployed and run by reducing the develop to deployment cycle time. And </a:t>
            </a:r>
            <a:r>
              <a:rPr lang="en-US" sz="1200" kern="1200" dirty="0" err="1" smtClean="0">
                <a:solidFill>
                  <a:schemeClr val="tx1"/>
                </a:solidFill>
                <a:effectLst/>
                <a:latin typeface="+mn-lt"/>
                <a:ea typeface="+mn-ea"/>
                <a:cs typeface="+mn-cs"/>
              </a:rPr>
              <a:t>Devops</a:t>
            </a:r>
            <a:r>
              <a:rPr lang="en-US" sz="1200" kern="1200" dirty="0" smtClean="0">
                <a:solidFill>
                  <a:schemeClr val="tx1"/>
                </a:solidFill>
                <a:effectLst/>
                <a:latin typeface="+mn-lt"/>
                <a:ea typeface="+mn-ea"/>
                <a:cs typeface="+mn-cs"/>
              </a:rPr>
              <a:t> culture enables the overall ownership there for allows teams to do what’s best for the applications, and therefore what’s best for the business, so not only your application is more robust, it can constantly adapts to changing environmental.</a:t>
            </a:r>
          </a:p>
          <a:p>
            <a:endParaRPr lang="en-US" sz="1200"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76</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0876" y="686430"/>
            <a:ext cx="3692769" cy="2082905"/>
          </a:xfrm>
        </p:spPr>
      </p:sp>
      <p:sp>
        <p:nvSpPr>
          <p:cNvPr id="3" name="Notes Placeholder 2"/>
          <p:cNvSpPr>
            <a:spLocks noGrp="1"/>
          </p:cNvSpPr>
          <p:nvPr>
            <p:ph type="body" idx="1"/>
          </p:nvPr>
        </p:nvSpPr>
        <p:spPr/>
        <p:txBody>
          <a:bodyPr/>
          <a:lstStyle/>
          <a:p>
            <a:pPr defTabSz="452857">
              <a:spcBef>
                <a:spcPts val="1189"/>
              </a:spcBef>
              <a:buClr>
                <a:schemeClr val="dk1"/>
              </a:buClr>
              <a:defRPr/>
            </a:pPr>
            <a:r>
              <a:rPr lang="en-PH" dirty="0">
                <a:solidFill>
                  <a:schemeClr val="dk1"/>
                </a:solidFill>
                <a:latin typeface="Verdana"/>
                <a:ea typeface="Verdana"/>
                <a:cs typeface="Verdana"/>
                <a:sym typeface="Verdana"/>
              </a:rPr>
              <a:t>Best way to summarize cloud </a:t>
            </a:r>
            <a:r>
              <a:rPr lang="en-PH" dirty="0" err="1">
                <a:solidFill>
                  <a:schemeClr val="dk1"/>
                </a:solidFill>
                <a:latin typeface="Verdana"/>
                <a:ea typeface="Verdana"/>
                <a:cs typeface="Verdana"/>
                <a:sym typeface="Verdana"/>
              </a:rPr>
              <a:t>foundary</a:t>
            </a:r>
            <a:r>
              <a:rPr lang="en-PH" dirty="0">
                <a:solidFill>
                  <a:schemeClr val="dk1"/>
                </a:solidFill>
                <a:latin typeface="Verdana"/>
                <a:ea typeface="Verdana"/>
                <a:cs typeface="Verdana"/>
                <a:sym typeface="Verdana"/>
              </a:rPr>
              <a:t> experience for developers. Here is the famous CFH.</a:t>
            </a:r>
          </a:p>
          <a:p>
            <a:pPr defTabSz="452857">
              <a:spcBef>
                <a:spcPts val="1189"/>
              </a:spcBef>
              <a:buClr>
                <a:schemeClr val="dk1"/>
              </a:buClr>
              <a:defRPr/>
            </a:pPr>
            <a:endParaRPr lang="en-PH" dirty="0">
              <a:solidFill>
                <a:schemeClr val="dk1"/>
              </a:solidFill>
              <a:latin typeface="Verdana"/>
              <a:ea typeface="Verdana"/>
              <a:cs typeface="Verdana"/>
              <a:sym typeface="Verdana"/>
            </a:endParaRPr>
          </a:p>
          <a:p>
            <a:pPr defTabSz="452857">
              <a:spcBef>
                <a:spcPts val="1189"/>
              </a:spcBef>
              <a:buClr>
                <a:schemeClr val="dk1"/>
              </a:buClr>
              <a:defRPr/>
            </a:pPr>
            <a:r>
              <a:rPr lang="en-US" dirty="0">
                <a:solidFill>
                  <a:schemeClr val="dk1"/>
                </a:solidFill>
                <a:latin typeface="Verdana"/>
                <a:ea typeface="Verdana"/>
                <a:cs typeface="Verdana"/>
                <a:sym typeface="Verdana"/>
              </a:rPr>
              <a:t>a Japanese poem of seventeen syllables, in three lines of five, seven, and five</a:t>
            </a:r>
            <a:endParaRPr lang="en-PH" dirty="0">
              <a:solidFill>
                <a:schemeClr val="dk1"/>
              </a:solidFill>
              <a:latin typeface="Verdana"/>
              <a:ea typeface="Verdana"/>
              <a:cs typeface="Verdana"/>
              <a:sym typeface="Verdana"/>
            </a:endParaRPr>
          </a:p>
          <a:p>
            <a:pPr defTabSz="452857">
              <a:spcBef>
                <a:spcPts val="1189"/>
              </a:spcBef>
              <a:buClr>
                <a:schemeClr val="dk1"/>
              </a:buClr>
              <a:defRPr/>
            </a:pPr>
            <a:endParaRPr lang="en-PH" dirty="0">
              <a:solidFill>
                <a:schemeClr val="dk1"/>
              </a:solidFill>
              <a:latin typeface="Verdana"/>
              <a:ea typeface="Verdana"/>
              <a:cs typeface="Verdana"/>
              <a:sym typeface="Verdana"/>
            </a:endParaRPr>
          </a:p>
          <a:p>
            <a:endParaRPr lang="en-US" dirty="0"/>
          </a:p>
        </p:txBody>
      </p:sp>
    </p:spTree>
    <p:extLst>
      <p:ext uri="{BB962C8B-B14F-4D97-AF65-F5344CB8AC3E}">
        <p14:creationId xmlns:p14="http://schemas.microsoft.com/office/powerpoint/2010/main" val="28195876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Push</a:t>
            </a:r>
            <a:r>
              <a:rPr lang="en-US" sz="1400" baseline="0" dirty="0" smtClean="0"/>
              <a:t> an App</a:t>
            </a:r>
            <a:r>
              <a:rPr lang="en-US" sz="1100" baseline="0" dirty="0" smtClean="0"/>
              <a:t>, show the logs</a:t>
            </a:r>
            <a:endParaRPr lang="en-US" dirty="0" smtClean="0"/>
          </a:p>
        </p:txBody>
      </p:sp>
    </p:spTree>
    <p:extLst>
      <p:ext uri="{BB962C8B-B14F-4D97-AF65-F5344CB8AC3E}">
        <p14:creationId xmlns:p14="http://schemas.microsoft.com/office/powerpoint/2010/main" val="23180693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Discuss the traditional challenges associated with deployments and how PCF automates many of the steps.  The team is not spending time writing and maintaining Infrastructure as code systems (i.e. puppet, chef, etc).  This basic functionality is baked into the platform.</a:t>
            </a:r>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pPr>
              <a:defRPr/>
            </a:pPr>
            <a:fld id="{886F6747-3EAD-3048-A696-E83606B6E063}" type="slidenum">
              <a:rPr lang="en-US" smtClean="0"/>
              <a:pPr>
                <a:defRPr/>
              </a:pPr>
              <a:t>79</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Push</a:t>
            </a:r>
            <a:r>
              <a:rPr lang="en-US" sz="1400" baseline="0" dirty="0" smtClean="0"/>
              <a:t> an App</a:t>
            </a:r>
            <a:r>
              <a:rPr lang="en-US" sz="1100" baseline="0" dirty="0" smtClean="0"/>
              <a:t>, show the logs</a:t>
            </a:r>
            <a:endParaRPr lang="en-US" dirty="0" smtClean="0"/>
          </a:p>
        </p:txBody>
      </p:sp>
    </p:spTree>
    <p:extLst>
      <p:ext uri="{BB962C8B-B14F-4D97-AF65-F5344CB8AC3E}">
        <p14:creationId xmlns:p14="http://schemas.microsoft.com/office/powerpoint/2010/main" val="23180693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xfrm>
            <a:off x="1606550" y="685800"/>
            <a:ext cx="3702050" cy="20828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mbria" charset="0"/>
                <a:ea typeface="ＭＳ 明朝" charset="0"/>
                <a:cs typeface="ＭＳ 明朝" charset="0"/>
              </a:rPr>
              <a:t>In many organizations, provisioning of data and messaging services for applications can take weeks, if not months because of the number of teams, administrators and exchange of credentials involved. We are striving to address this problem by providing a common model for services deployment via Pivotal Cloud Foundry that developers can easily find and their applications bind to – and scale those services as needed.</a:t>
            </a:r>
          </a:p>
          <a:p>
            <a:endParaRPr lang="en-US">
              <a:latin typeface="Calibri" charset="0"/>
            </a:endParaRPr>
          </a:p>
          <a:p>
            <a:r>
              <a:rPr lang="en-US">
                <a:latin typeface="Calibri" charset="0"/>
              </a:rPr>
              <a:t>PCF Services allow administrators to provide pre-defined database and middleware services, and this gives developers the ability to rapidly deploy a software product from a menu of options without the typical slow and manual provisioning process. This is also done in a consistent and supportable way. PCF Services are managed and operated ‘as a Service,’ and this means they are automatically configured upon request. The provisioning process also incorporates full lifecycle management support, like software updates and patching.</a:t>
            </a:r>
          </a:p>
          <a:p>
            <a:endParaRPr lang="en-US">
              <a:latin typeface="Calibri" charset="0"/>
            </a:endParaRPr>
          </a:p>
          <a:p>
            <a:r>
              <a:rPr lang="en-US">
                <a:latin typeface="Calibri" charset="0"/>
              </a:rPr>
              <a:t>This automation removes the overhead from developers, who are often saddled with service configuration responsibility. It makes administrators’ lives easier and addresses security risks by standardizing how services are configured and used.</a:t>
            </a:r>
          </a:p>
          <a:p>
            <a:endParaRPr lang="en-US">
              <a:latin typeface="Calibri" charset="0"/>
            </a:endParaRPr>
          </a:p>
        </p:txBody>
      </p:sp>
      <p:sp>
        <p:nvSpPr>
          <p:cNvPr id="4" name="Slide Number Placeholder 3"/>
          <p:cNvSpPr>
            <a:spLocks noGrp="1"/>
          </p:cNvSpPr>
          <p:nvPr>
            <p:ph type="sldNum" sz="quarter" idx="5"/>
          </p:nvPr>
        </p:nvSpPr>
        <p:spPr>
          <a:xfrm>
            <a:off x="3884613" y="8685213"/>
            <a:ext cx="2971800" cy="457200"/>
          </a:xfrm>
          <a:prstGeom prst="rect">
            <a:avLst/>
          </a:prstGeom>
        </p:spPr>
        <p:txBody>
          <a:bodyPr lIns="91432" tIns="45716" rIns="91432" bIns="45716"/>
          <a:lstStyle/>
          <a:p>
            <a:pPr>
              <a:defRPr/>
            </a:pPr>
            <a:fld id="{E52757B1-2695-4845-B692-F9DC9915A926}" type="slidenum">
              <a:rPr lang="en-US" smtClean="0"/>
              <a:pPr>
                <a:defRPr/>
              </a:pPr>
              <a:t>82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a:t>
            </a:r>
            <a:r>
              <a:rPr lang="en-US" baseline="0" dirty="0" smtClean="0"/>
              <a:t> install a plugin so </a:t>
            </a:r>
            <a:r>
              <a:rPr lang="en-US" baseline="0" dirty="0" err="1" smtClean="0"/>
              <a:t>Splunk</a:t>
            </a:r>
            <a:r>
              <a:rPr lang="en-US" baseline="0" dirty="0" smtClean="0"/>
              <a:t> can read CF logs properly</a:t>
            </a:r>
          </a:p>
          <a:p>
            <a:endParaRPr lang="en-US" baseline="0" dirty="0" smtClean="0"/>
          </a:p>
          <a:p>
            <a:r>
              <a:rPr lang="en-US" baseline="0" dirty="0" smtClean="0"/>
              <a:t>Note this </a:t>
            </a:r>
            <a:r>
              <a:rPr lang="en-US" baseline="0" dirty="0" err="1" smtClean="0"/>
              <a:t>isnt</a:t>
            </a:r>
            <a:r>
              <a:rPr lang="en-US" baseline="0" dirty="0" smtClean="0"/>
              <a:t> showing a full </a:t>
            </a:r>
            <a:r>
              <a:rPr lang="en-US" baseline="0" dirty="0" err="1" smtClean="0"/>
              <a:t>Splunk</a:t>
            </a:r>
            <a:r>
              <a:rPr lang="en-US" baseline="0" dirty="0" smtClean="0"/>
              <a:t> Arch</a:t>
            </a:r>
            <a:endParaRPr lang="en-US" dirty="0"/>
          </a:p>
        </p:txBody>
      </p:sp>
    </p:spTree>
    <p:extLst>
      <p:ext uri="{BB962C8B-B14F-4D97-AF65-F5344CB8AC3E}">
        <p14:creationId xmlns:p14="http://schemas.microsoft.com/office/powerpoint/2010/main" val="41310743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u="sng" dirty="0" err="1" smtClean="0">
                <a:solidFill>
                  <a:srgbClr val="FFFFFF"/>
                </a:solidFill>
              </a:rPr>
              <a:t>Zipkin</a:t>
            </a:r>
            <a:r>
              <a:rPr lang="en-US" sz="1100" u="sng" dirty="0" smtClean="0">
                <a:solidFill>
                  <a:srgbClr val="FFFFFF"/>
                </a:solidFill>
              </a:rPr>
              <a:t> tracing </a:t>
            </a:r>
            <a:r>
              <a:rPr lang="en-US" sz="1100" dirty="0" smtClean="0">
                <a:solidFill>
                  <a:srgbClr val="FFFFFF"/>
                </a:solidFill>
              </a:rPr>
              <a:t>(default in PCF 1.9) gather timing data needed to troubleshoot latency problems in </a:t>
            </a:r>
            <a:r>
              <a:rPr lang="en-US" sz="1100" dirty="0" err="1" smtClean="0">
                <a:solidFill>
                  <a:srgbClr val="FFFFFF"/>
                </a:solidFill>
              </a:rPr>
              <a:t>microservice</a:t>
            </a:r>
            <a:r>
              <a:rPr lang="en-US" sz="1100" dirty="0" smtClean="0">
                <a:solidFill>
                  <a:srgbClr val="FFFFFF"/>
                </a:solidFill>
              </a:rPr>
              <a:t> architectures.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Applications are instrumented to report timing data to </a:t>
            </a:r>
            <a:r>
              <a:rPr lang="en-US" sz="1100" kern="1200" dirty="0" err="1" smtClean="0">
                <a:solidFill>
                  <a:schemeClr val="tx1"/>
                </a:solidFill>
                <a:effectLst/>
                <a:latin typeface="+mn-lt"/>
                <a:ea typeface="+mn-ea"/>
                <a:cs typeface="+mn-cs"/>
              </a:rPr>
              <a:t>Zipkin</a:t>
            </a:r>
            <a:r>
              <a:rPr lang="en-US" sz="1100" kern="1200" dirty="0" smtClean="0">
                <a:solidFill>
                  <a:schemeClr val="tx1"/>
                </a:solidFill>
                <a:effectLst/>
                <a:latin typeface="+mn-lt"/>
                <a:ea typeface="+mn-ea"/>
                <a:cs typeface="+mn-cs"/>
              </a:rPr>
              <a:t>. The </a:t>
            </a:r>
            <a:r>
              <a:rPr lang="en-US" sz="1100" kern="1200" dirty="0" err="1" smtClean="0">
                <a:solidFill>
                  <a:schemeClr val="tx1"/>
                </a:solidFill>
                <a:effectLst/>
                <a:latin typeface="+mn-lt"/>
                <a:ea typeface="+mn-ea"/>
                <a:cs typeface="+mn-cs"/>
              </a:rPr>
              <a:t>Zipkin</a:t>
            </a:r>
            <a:r>
              <a:rPr lang="en-US" sz="1100" kern="1200" dirty="0" smtClean="0">
                <a:solidFill>
                  <a:schemeClr val="tx1"/>
                </a:solidFill>
                <a:effectLst/>
                <a:latin typeface="+mn-lt"/>
                <a:ea typeface="+mn-ea"/>
                <a:cs typeface="+mn-cs"/>
              </a:rPr>
              <a:t> UI also presents a Dependency diagram showing how many traced requests went through each application. If you are troubleshooting latency problems or errors, you can filter or sort all traces based on the application, length of trace, annotation, or timestamp. Once you select a trace, you can see the percentage of the total trace time each span takes which allows you to identify the problem applications.</a:t>
            </a:r>
            <a:r>
              <a:rPr lang="en-US" sz="1100" kern="1200" baseline="0" dirty="0" smtClean="0">
                <a:solidFill>
                  <a:schemeClr val="tx1"/>
                </a:solidFill>
                <a:effectLst/>
                <a:latin typeface="+mn-lt"/>
                <a:ea typeface="+mn-ea"/>
                <a:cs typeface="+mn-cs"/>
              </a:rPr>
              <a:t> </a:t>
            </a:r>
            <a:endParaRPr lang="en-US" sz="1100" kern="1200" dirty="0" smtClean="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10122771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09" name="Text Box 1"/>
          <p:cNvSpPr txBox="1">
            <a:spLocks noGrp="1" noRot="1" noChangeAspect="1" noChangeArrowheads="1"/>
          </p:cNvSpPr>
          <p:nvPr>
            <p:ph type="sldImg"/>
          </p:nvPr>
        </p:nvSpPr>
        <p:spPr bwMode="auto">
          <a:xfrm>
            <a:off x="328613" y="658813"/>
            <a:ext cx="6238875" cy="35099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bwMode="auto">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215900" indent="-2159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defRPr/>
            </a:pPr>
            <a:endParaRPr lang="en-US" dirty="0">
              <a:latin typeface="Calibri"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09" name="Text Box 1"/>
          <p:cNvSpPr txBox="1">
            <a:spLocks noGrp="1" noRot="1" noChangeAspect="1" noChangeArrowheads="1"/>
          </p:cNvSpPr>
          <p:nvPr>
            <p:ph type="sldImg"/>
          </p:nvPr>
        </p:nvSpPr>
        <p:spPr bwMode="auto">
          <a:xfrm>
            <a:off x="328613" y="658813"/>
            <a:ext cx="6238875" cy="35099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bwMode="auto">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215900" indent="-2159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defRPr/>
            </a:pPr>
            <a:r>
              <a:rPr lang="en-US" dirty="0" smtClean="0">
                <a:latin typeface="Calibri" charset="0"/>
              </a:rPr>
              <a:t>Where do elastic runtime component logs go?</a:t>
            </a:r>
            <a:endParaRPr lang="en-US" dirty="0">
              <a:latin typeface="Calibri"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pPr>
              <a:defRPr/>
            </a:pPr>
            <a:fld id="{AC851D73-E159-A543-8B0F-1D74A8727A0A}" type="slidenum">
              <a:rPr lang="en-US" smtClean="0"/>
              <a:pPr>
                <a:defRPr/>
              </a:pPr>
              <a:t>87</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3" name="Text Box 1"/>
          <p:cNvSpPr txBox="1">
            <a:spLocks noGrp="1" noRot="1" noChangeAspect="1" noChangeArrowheads="1"/>
          </p:cNvSpPr>
          <p:nvPr>
            <p:ph type="sldImg"/>
          </p:nvPr>
        </p:nvSpPr>
        <p:spPr bwMode="auto">
          <a:xfrm>
            <a:off x="330200" y="658813"/>
            <a:ext cx="6234113" cy="3508375"/>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8914" name="Text Box 2"/>
          <p:cNvSpPr txBox="1">
            <a:spLocks noGrp="1" noChangeArrowheads="1"/>
          </p:cNvSpPr>
          <p:nvPr>
            <p:ph type="body" idx="1"/>
          </p:nvPr>
        </p:nvSpPr>
        <p:spPr bwMode="auto">
          <a:xfrm>
            <a:off x="685800" y="4343400"/>
            <a:ext cx="5484813" cy="4113213"/>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ts val="450"/>
              </a:spcBef>
              <a:defRPr/>
            </a:pPr>
            <a:endParaRPr lang="en-US" dirty="0">
              <a:latin typeface="Calibri"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1" name="Text Box 1"/>
          <p:cNvSpPr txBox="1">
            <a:spLocks noGrp="1" noRot="1" noChangeAspect="1" noChangeArrowheads="1"/>
          </p:cNvSpPr>
          <p:nvPr>
            <p:ph type="sldImg"/>
          </p:nvPr>
        </p:nvSpPr>
        <p:spPr bwMode="auto">
          <a:xfrm>
            <a:off x="328613" y="658813"/>
            <a:ext cx="6238875" cy="3509962"/>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5299" name="Notes Placeholder 2"/>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2225" name="Shape 204"/>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5058" name="Shape 205"/>
          <p:cNvSpPr>
            <a:spLocks noGrp="1"/>
          </p:cNvSpPr>
          <p:nvPr>
            <p:ph type="body" idx="1"/>
          </p:nvPr>
        </p:nvSpPr>
        <p:spPr bwMode="auto">
          <a:xfrm>
            <a:off x="295275" y="2971800"/>
            <a:ext cx="6267450" cy="57943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556" tIns="45266" rIns="90556" bIns="45266" numCol="1" anchor="t" anchorCtr="0" compatLnSpc="1">
            <a:prstTxWarp prst="textNoShape">
              <a:avLst/>
            </a:prstTxWarp>
            <a:normAutofit fontScale="92500" lnSpcReduction="20000"/>
          </a:bodyPr>
          <a:lstStyle/>
          <a:p>
            <a:pPr>
              <a:buClr>
                <a:srgbClr val="000000"/>
              </a:buClr>
              <a:buSzPct val="25000"/>
              <a:defRPr/>
            </a:pPr>
            <a:r>
              <a:rPr lang="en-US" sz="1400" dirty="0" smtClean="0">
                <a:solidFill>
                  <a:srgbClr val="000000"/>
                </a:solidFill>
                <a:latin typeface="Verdana" charset="0"/>
                <a:cs typeface="Verdana" charset="0"/>
                <a:sym typeface="Verdana" charset="0"/>
              </a:rPr>
              <a:t>Talk and click through how applications are deployed and all of the manual effort that is automated underneath the hood.</a:t>
            </a:r>
          </a:p>
          <a:p>
            <a:pPr>
              <a:buClr>
                <a:srgbClr val="000000"/>
              </a:buClr>
              <a:buSzPct val="25000"/>
              <a:defRPr/>
            </a:pPr>
            <a:endParaRPr lang="en-US" sz="1400" b="1" dirty="0" smtClean="0">
              <a:solidFill>
                <a:srgbClr val="000000"/>
              </a:solidFill>
              <a:latin typeface="Verdana" charset="0"/>
              <a:cs typeface="Verdana" charset="0"/>
              <a:sym typeface="Verdana" charset="0"/>
            </a:endParaRPr>
          </a:p>
          <a:p>
            <a:pPr>
              <a:buClr>
                <a:srgbClr val="000000"/>
              </a:buClr>
              <a:buSzPct val="25000"/>
              <a:defRPr/>
            </a:pPr>
            <a:r>
              <a:rPr lang="en-US" sz="1400" b="1" dirty="0" smtClean="0">
                <a:solidFill>
                  <a:srgbClr val="000000"/>
                </a:solidFill>
                <a:latin typeface="Verdana" charset="0"/>
                <a:cs typeface="Verdana" charset="0"/>
                <a:sym typeface="Verdana" charset="0"/>
              </a:rPr>
              <a:t>Cloud </a:t>
            </a:r>
            <a:r>
              <a:rPr lang="en-US" sz="1400" b="1" dirty="0">
                <a:solidFill>
                  <a:srgbClr val="000000"/>
                </a:solidFill>
                <a:latin typeface="Verdana" charset="0"/>
                <a:cs typeface="Verdana" charset="0"/>
                <a:sym typeface="Verdana" charset="0"/>
              </a:rPr>
              <a:t>Foundry PaaS – Pushing an Application with Diego</a:t>
            </a:r>
          </a:p>
          <a:p>
            <a:pPr>
              <a:spcBef>
                <a:spcPts val="1188"/>
              </a:spcBef>
              <a:buClr>
                <a:srgbClr val="000000"/>
              </a:buClr>
              <a:buSzPct val="25000"/>
              <a:defRPr/>
            </a:pPr>
            <a:endParaRPr lang="en-US" sz="1100" dirty="0">
              <a:solidFill>
                <a:srgbClr val="000000"/>
              </a:solidFill>
              <a:latin typeface="Verdana" charset="0"/>
              <a:cs typeface="Verdana" charset="0"/>
              <a:sym typeface="Verdana" charset="0"/>
            </a:endParaRPr>
          </a:p>
          <a:p>
            <a:pPr>
              <a:spcBef>
                <a:spcPts val="1188"/>
              </a:spcBef>
              <a:buClr>
                <a:srgbClr val="000000"/>
              </a:buClr>
              <a:buSzPct val="25000"/>
              <a:defRPr/>
            </a:pPr>
            <a:r>
              <a:rPr lang="en-US" sz="1100" b="1" dirty="0">
                <a:solidFill>
                  <a:srgbClr val="000000"/>
                </a:solidFill>
                <a:latin typeface="Verdana" charset="0"/>
                <a:cs typeface="Verdana" charset="0"/>
                <a:sym typeface="Verdana" charset="0"/>
              </a:rPr>
              <a:t>App deployment: what has changed? </a:t>
            </a:r>
          </a:p>
          <a:p>
            <a:pPr>
              <a:spcBef>
                <a:spcPts val="1188"/>
              </a:spcBef>
              <a:buClr>
                <a:srgbClr val="000000"/>
              </a:buClr>
              <a:buSzPct val="25000"/>
              <a:defRPr/>
            </a:pPr>
            <a:r>
              <a:rPr lang="en-US" sz="1100" dirty="0">
                <a:solidFill>
                  <a:srgbClr val="000000"/>
                </a:solidFill>
                <a:latin typeface="Verdana" charset="0"/>
                <a:cs typeface="Verdana" charset="0"/>
                <a:sym typeface="Verdana" charset="0"/>
              </a:rPr>
              <a:t>	1- Domain specific (notion of apps) -&gt; Abstractions (notions of LRPs and Tasks). App staging is a Task. App start is launching a LRP.</a:t>
            </a:r>
          </a:p>
          <a:p>
            <a:pPr>
              <a:spcBef>
                <a:spcPts val="1188"/>
              </a:spcBef>
              <a:buClr>
                <a:srgbClr val="000000"/>
              </a:buClr>
              <a:buSzPct val="25000"/>
              <a:defRPr/>
            </a:pPr>
            <a:r>
              <a:rPr lang="en-US" sz="1100" dirty="0">
                <a:solidFill>
                  <a:srgbClr val="000000"/>
                </a:solidFill>
                <a:latin typeface="Verdana" charset="0"/>
                <a:cs typeface="Verdana" charset="0"/>
                <a:sym typeface="Verdana" charset="0"/>
              </a:rPr>
              <a:t>	2- Platform specific </a:t>
            </a:r>
            <a:r>
              <a:rPr lang="en-US" sz="1100" dirty="0" smtClean="0">
                <a:solidFill>
                  <a:srgbClr val="000000"/>
                </a:solidFill>
                <a:latin typeface="Verdana" charset="0"/>
                <a:cs typeface="Verdana" charset="0"/>
                <a:sym typeface="Verdana" charset="0"/>
              </a:rPr>
              <a:t>(Linux) </a:t>
            </a:r>
            <a:r>
              <a:rPr lang="en-US" sz="1100" dirty="0">
                <a:solidFill>
                  <a:srgbClr val="000000"/>
                </a:solidFill>
                <a:latin typeface="Verdana" charset="0"/>
                <a:cs typeface="Verdana" charset="0"/>
                <a:sym typeface="Verdana" charset="0"/>
              </a:rPr>
              <a:t>-&gt; Supporting multi platform (Windows &amp; Linux) enabling running also .NET apps, thanks to our new Container implementation: Garden</a:t>
            </a:r>
          </a:p>
          <a:p>
            <a:pPr>
              <a:spcBef>
                <a:spcPts val="1188"/>
              </a:spcBef>
              <a:buClr>
                <a:srgbClr val="000000"/>
              </a:buClr>
              <a:buSzPct val="25000"/>
              <a:defRPr/>
            </a:pPr>
            <a:r>
              <a:rPr lang="en-US" sz="1100" dirty="0">
                <a:solidFill>
                  <a:srgbClr val="000000"/>
                </a:solidFill>
                <a:latin typeface="Verdana" charset="0"/>
                <a:cs typeface="Verdana" charset="0"/>
                <a:sym typeface="Verdana" charset="0"/>
              </a:rPr>
              <a:t>		What’s more, there is a 3</a:t>
            </a:r>
            <a:r>
              <a:rPr lang="en-US" sz="1100" baseline="30000" dirty="0">
                <a:solidFill>
                  <a:srgbClr val="000000"/>
                </a:solidFill>
                <a:latin typeface="Verdana" charset="0"/>
                <a:cs typeface="Verdana" charset="0"/>
                <a:sym typeface="Verdana" charset="0"/>
              </a:rPr>
              <a:t>rd</a:t>
            </a:r>
            <a:r>
              <a:rPr lang="en-US" sz="1100" dirty="0">
                <a:solidFill>
                  <a:srgbClr val="000000"/>
                </a:solidFill>
                <a:latin typeface="Verdana" charset="0"/>
                <a:cs typeface="Verdana" charset="0"/>
                <a:sym typeface="Verdana" charset="0"/>
              </a:rPr>
              <a:t> workflow supported: Docker on Linux</a:t>
            </a:r>
          </a:p>
          <a:p>
            <a:pPr>
              <a:spcBef>
                <a:spcPts val="1188"/>
              </a:spcBef>
              <a:buClr>
                <a:srgbClr val="000000"/>
              </a:buClr>
              <a:buSzPct val="25000"/>
              <a:defRPr/>
            </a:pPr>
            <a:r>
              <a:rPr lang="en-US" sz="1100" dirty="0">
                <a:solidFill>
                  <a:srgbClr val="000000"/>
                </a:solidFill>
                <a:latin typeface="Verdana" charset="0"/>
                <a:cs typeface="Verdana" charset="0"/>
                <a:sym typeface="Verdana" charset="0"/>
              </a:rPr>
              <a:t>	3- New Auction-based workload scheduler: Cloud Controller no longer in charge of deciding where AIs are spun up. Auctioneer manages the process running an auction, making it more optimized.</a:t>
            </a:r>
          </a:p>
          <a:p>
            <a:pPr>
              <a:spcBef>
                <a:spcPts val="1188"/>
              </a:spcBef>
              <a:buClr>
                <a:srgbClr val="000000"/>
              </a:buClr>
              <a:buSzPct val="25000"/>
              <a:defRPr/>
            </a:pPr>
            <a:endParaRPr lang="en-US" sz="1100" dirty="0">
              <a:solidFill>
                <a:srgbClr val="000000"/>
              </a:solidFill>
              <a:latin typeface="Verdana" charset="0"/>
              <a:cs typeface="Verdana" charset="0"/>
              <a:sym typeface="Verdana" charset="0"/>
            </a:endParaRPr>
          </a:p>
          <a:p>
            <a:pPr>
              <a:spcBef>
                <a:spcPts val="1188"/>
              </a:spcBef>
              <a:buClr>
                <a:srgbClr val="000000"/>
              </a:buClr>
              <a:buSzPct val="25000"/>
              <a:defRPr/>
            </a:pPr>
            <a:r>
              <a:rPr lang="en-US" sz="1100" dirty="0">
                <a:solidFill>
                  <a:srgbClr val="000000"/>
                </a:solidFill>
                <a:latin typeface="Verdana" charset="0"/>
                <a:cs typeface="Verdana" charset="0"/>
                <a:sym typeface="Verdana" charset="0"/>
              </a:rPr>
              <a:t>With </a:t>
            </a:r>
            <a:r>
              <a:rPr lang="en-US" sz="1100" b="1" dirty="0">
                <a:solidFill>
                  <a:srgbClr val="000000"/>
                </a:solidFill>
                <a:latin typeface="Verdana" charset="0"/>
                <a:cs typeface="Verdana" charset="0"/>
                <a:sym typeface="Verdana" charset="0"/>
              </a:rPr>
              <a:t>Diego</a:t>
            </a:r>
            <a:r>
              <a:rPr lang="en-US" sz="1100" dirty="0">
                <a:solidFill>
                  <a:srgbClr val="000000"/>
                </a:solidFill>
                <a:latin typeface="Verdana" charset="0"/>
                <a:cs typeface="Verdana" charset="0"/>
                <a:sym typeface="Verdana" charset="0"/>
              </a:rPr>
              <a:t> in place, more loosely-coupled components take part in the process, stripping down the Cloud Controller from too many previous responsibilities, making it easier to maintain and evolve the entire architecture.</a:t>
            </a:r>
          </a:p>
          <a:p>
            <a:pPr>
              <a:spcBef>
                <a:spcPts val="1188"/>
              </a:spcBef>
              <a:buClr>
                <a:srgbClr val="000000"/>
              </a:buClr>
              <a:buSzPct val="25000"/>
              <a:defRPr/>
            </a:pPr>
            <a:r>
              <a:rPr lang="en-US" sz="1100" dirty="0">
                <a:solidFill>
                  <a:srgbClr val="000000"/>
                </a:solidFill>
                <a:latin typeface="Verdana" charset="0"/>
                <a:cs typeface="Verdana" charset="0"/>
                <a:sym typeface="Verdana" charset="0"/>
              </a:rPr>
              <a:t>The</a:t>
            </a:r>
            <a:r>
              <a:rPr lang="en-US" sz="1100" b="1" dirty="0">
                <a:solidFill>
                  <a:srgbClr val="000000"/>
                </a:solidFill>
                <a:latin typeface="Verdana" charset="0"/>
                <a:cs typeface="Verdana" charset="0"/>
                <a:sym typeface="Verdana" charset="0"/>
              </a:rPr>
              <a:t> Cloud Controller </a:t>
            </a:r>
            <a:r>
              <a:rPr lang="en-US" sz="1100" dirty="0">
                <a:solidFill>
                  <a:srgbClr val="000000"/>
                </a:solidFill>
                <a:latin typeface="Verdana" charset="0"/>
                <a:cs typeface="Verdana" charset="0"/>
                <a:sym typeface="Verdana" charset="0"/>
              </a:rPr>
              <a:t>handles the routing of client requests internally through the </a:t>
            </a:r>
            <a:r>
              <a:rPr lang="en-US" sz="1100" b="1" dirty="0">
                <a:solidFill>
                  <a:srgbClr val="000000"/>
                </a:solidFill>
                <a:latin typeface="Verdana" charset="0"/>
                <a:cs typeface="Verdana" charset="0"/>
                <a:sym typeface="Verdana" charset="0"/>
              </a:rPr>
              <a:t>Cloud Controller Bridge</a:t>
            </a:r>
            <a:r>
              <a:rPr lang="en-US" sz="1100" dirty="0">
                <a:solidFill>
                  <a:srgbClr val="000000"/>
                </a:solidFill>
                <a:latin typeface="Verdana" charset="0"/>
                <a:cs typeface="Verdana" charset="0"/>
                <a:sym typeface="Verdana" charset="0"/>
              </a:rPr>
              <a:t>. It also manages the Blobstore to store packages and droplets and the DB to store App Metadata and Service credentials. Blobstore could be internal or external, depending on the setup.</a:t>
            </a:r>
          </a:p>
          <a:p>
            <a:pPr>
              <a:buClr>
                <a:srgbClr val="000000"/>
              </a:buClr>
              <a:buSzPct val="25000"/>
              <a:defRPr/>
            </a:pPr>
            <a:r>
              <a:rPr lang="en-US" sz="1100" dirty="0">
                <a:solidFill>
                  <a:srgbClr val="000000"/>
                </a:solidFill>
                <a:latin typeface="Verdana" charset="0"/>
                <a:cs typeface="Verdana" charset="0"/>
                <a:sym typeface="Verdana" charset="0"/>
              </a:rPr>
              <a:t>A </a:t>
            </a:r>
            <a:r>
              <a:rPr lang="en-US" sz="1100" b="1" dirty="0">
                <a:solidFill>
                  <a:srgbClr val="000000"/>
                </a:solidFill>
                <a:latin typeface="Verdana" charset="0"/>
                <a:cs typeface="Verdana" charset="0"/>
                <a:sym typeface="Verdana" charset="0"/>
              </a:rPr>
              <a:t>service</a:t>
            </a:r>
            <a:r>
              <a:rPr lang="en-US" sz="1100" dirty="0">
                <a:solidFill>
                  <a:srgbClr val="000000"/>
                </a:solidFill>
                <a:latin typeface="Verdana" charset="0"/>
                <a:cs typeface="Verdana" charset="0"/>
                <a:sym typeface="Verdana" charset="0"/>
              </a:rPr>
              <a:t> </a:t>
            </a:r>
            <a:r>
              <a:rPr lang="en-US" sz="1100" b="1" dirty="0">
                <a:solidFill>
                  <a:srgbClr val="000000"/>
                </a:solidFill>
                <a:latin typeface="Verdana" charset="0"/>
                <a:cs typeface="Verdana" charset="0"/>
                <a:sym typeface="Verdana" charset="0"/>
              </a:rPr>
              <a:t>gateway</a:t>
            </a:r>
            <a:r>
              <a:rPr lang="en-US" sz="1100" dirty="0">
                <a:solidFill>
                  <a:srgbClr val="000000"/>
                </a:solidFill>
                <a:latin typeface="Verdana" charset="0"/>
                <a:cs typeface="Verdana" charset="0"/>
                <a:sym typeface="Verdana" charset="0"/>
              </a:rPr>
              <a:t> provides an interface for services (native or external).</a:t>
            </a:r>
          </a:p>
          <a:p>
            <a:pPr>
              <a:spcBef>
                <a:spcPts val="1188"/>
              </a:spcBef>
              <a:buClr>
                <a:srgbClr val="000000"/>
              </a:buClr>
              <a:buSzPct val="25000"/>
              <a:defRPr/>
            </a:pPr>
            <a:r>
              <a:rPr lang="en-US" sz="1100" dirty="0">
                <a:solidFill>
                  <a:srgbClr val="000000"/>
                </a:solidFill>
                <a:latin typeface="Verdana" charset="0"/>
                <a:cs typeface="Verdana" charset="0"/>
                <a:sym typeface="Verdana" charset="0"/>
              </a:rPr>
              <a:t>More in the next slide about the </a:t>
            </a:r>
            <a:r>
              <a:rPr lang="en-US" sz="1100" b="1" dirty="0">
                <a:solidFill>
                  <a:srgbClr val="000000"/>
                </a:solidFill>
                <a:latin typeface="Verdana" charset="0"/>
                <a:cs typeface="Verdana" charset="0"/>
                <a:sym typeface="Verdana" charset="0"/>
              </a:rPr>
              <a:t>Cloud Controller Bridge </a:t>
            </a:r>
            <a:r>
              <a:rPr lang="en-US" sz="1100" dirty="0">
                <a:solidFill>
                  <a:srgbClr val="000000"/>
                </a:solidFill>
                <a:latin typeface="Verdana" charset="0"/>
                <a:cs typeface="Verdana" charset="0"/>
                <a:sym typeface="Verdana" charset="0"/>
              </a:rPr>
              <a:t>(CC-Bridge), the </a:t>
            </a:r>
            <a:r>
              <a:rPr lang="en-US" sz="1100" b="1" dirty="0">
                <a:solidFill>
                  <a:srgbClr val="000000"/>
                </a:solidFill>
                <a:latin typeface="Verdana" charset="0"/>
                <a:cs typeface="Verdana" charset="0"/>
                <a:sym typeface="Verdana" charset="0"/>
              </a:rPr>
              <a:t>Bulletin Board System</a:t>
            </a:r>
            <a:r>
              <a:rPr lang="en-US" sz="1100" dirty="0">
                <a:solidFill>
                  <a:srgbClr val="000000"/>
                </a:solidFill>
                <a:latin typeface="Verdana" charset="0"/>
                <a:cs typeface="Verdana" charset="0"/>
                <a:sym typeface="Verdana" charset="0"/>
              </a:rPr>
              <a:t> (BBS) and the </a:t>
            </a:r>
            <a:r>
              <a:rPr lang="en-US" sz="1100" b="1" dirty="0">
                <a:solidFill>
                  <a:srgbClr val="000000"/>
                </a:solidFill>
                <a:latin typeface="Verdana" charset="0"/>
                <a:cs typeface="Verdana" charset="0"/>
                <a:sym typeface="Verdana" charset="0"/>
              </a:rPr>
              <a:t>Auctioneer</a:t>
            </a:r>
            <a:r>
              <a:rPr lang="en-US" sz="1100" dirty="0">
                <a:solidFill>
                  <a:srgbClr val="000000"/>
                </a:solidFill>
                <a:latin typeface="Verdana" charset="0"/>
                <a:cs typeface="Verdana" charset="0"/>
                <a:sym typeface="Verdana" charset="0"/>
              </a:rPr>
              <a:t>  in the next slide</a:t>
            </a:r>
          </a:p>
          <a:p>
            <a:pPr>
              <a:buClr>
                <a:srgbClr val="000000"/>
              </a:buClr>
              <a:buSzPct val="25000"/>
              <a:defRPr/>
            </a:pPr>
            <a:r>
              <a:rPr lang="en-US" sz="1100" dirty="0">
                <a:solidFill>
                  <a:srgbClr val="000000"/>
                </a:solidFill>
                <a:latin typeface="Verdana" charset="0"/>
                <a:cs typeface="Verdana" charset="0"/>
                <a:sym typeface="Verdana" charset="0"/>
              </a:rPr>
              <a:t>Apps run in a </a:t>
            </a:r>
            <a:r>
              <a:rPr lang="en-US" sz="1100" b="1" dirty="0">
                <a:solidFill>
                  <a:srgbClr val="000000"/>
                </a:solidFill>
                <a:latin typeface="Verdana" charset="0"/>
                <a:cs typeface="Verdana" charset="0"/>
                <a:sym typeface="Verdana" charset="0"/>
              </a:rPr>
              <a:t>CELL</a:t>
            </a:r>
            <a:r>
              <a:rPr lang="en-US" sz="1100" dirty="0">
                <a:solidFill>
                  <a:srgbClr val="000000"/>
                </a:solidFill>
                <a:latin typeface="Verdana" charset="0"/>
                <a:cs typeface="Verdana" charset="0"/>
                <a:sym typeface="Verdana" charset="0"/>
              </a:rPr>
              <a:t>, part of the new Cloud Foundry Runtime, called </a:t>
            </a:r>
            <a:r>
              <a:rPr lang="en-US" sz="1100" b="1" dirty="0">
                <a:solidFill>
                  <a:srgbClr val="000000"/>
                </a:solidFill>
                <a:latin typeface="Verdana" charset="0"/>
                <a:cs typeface="Verdana" charset="0"/>
                <a:sym typeface="Verdana" charset="0"/>
              </a:rPr>
              <a:t>Diego</a:t>
            </a:r>
          </a:p>
          <a:p>
            <a:pPr>
              <a:spcBef>
                <a:spcPts val="1188"/>
              </a:spcBef>
              <a:buClr>
                <a:srgbClr val="000000"/>
              </a:buClr>
              <a:buSzPct val="25000"/>
              <a:defRPr/>
            </a:pPr>
            <a:r>
              <a:rPr lang="en-US" sz="1100" b="1" dirty="0">
                <a:solidFill>
                  <a:srgbClr val="000000"/>
                </a:solidFill>
                <a:latin typeface="Verdana" charset="0"/>
                <a:cs typeface="Verdana" charset="0"/>
                <a:sym typeface="Verdana" charset="0"/>
              </a:rPr>
              <a:t>Routers</a:t>
            </a:r>
            <a:r>
              <a:rPr lang="en-US" sz="1100" dirty="0">
                <a:solidFill>
                  <a:srgbClr val="000000"/>
                </a:solidFill>
                <a:latin typeface="Verdana" charset="0"/>
                <a:cs typeface="Verdana" charset="0"/>
                <a:sym typeface="Verdana" charset="0"/>
              </a:rPr>
              <a:t> manage application traffic.</a:t>
            </a:r>
          </a:p>
          <a:p>
            <a:pPr>
              <a:spcBef>
                <a:spcPts val="1188"/>
              </a:spcBef>
              <a:buClr>
                <a:srgbClr val="000000"/>
              </a:buClr>
              <a:buSzPct val="25000"/>
              <a:defRPr/>
            </a:pPr>
            <a:r>
              <a:rPr lang="en-US" sz="1100" b="1" dirty="0">
                <a:solidFill>
                  <a:srgbClr val="000000"/>
                </a:solidFill>
                <a:latin typeface="Verdana" charset="0"/>
                <a:cs typeface="Verdana" charset="0"/>
                <a:sym typeface="Verdana" charset="0"/>
              </a:rPr>
              <a:t>Diego </a:t>
            </a:r>
            <a:r>
              <a:rPr lang="en-US" sz="1100" dirty="0">
                <a:solidFill>
                  <a:srgbClr val="000000"/>
                </a:solidFill>
                <a:latin typeface="Verdana" charset="0"/>
                <a:cs typeface="Verdana" charset="0"/>
                <a:sym typeface="Verdana" charset="0"/>
              </a:rPr>
              <a:t>handles all health management for apps (now LRPs), through a series of single-purpose components: Nsync (part of the CC-Bridge), BBS (part of Diego DB) and the Converger (part of the Diego Brain)</a:t>
            </a:r>
          </a:p>
          <a:p>
            <a:pPr>
              <a:spcBef>
                <a:spcPts val="1188"/>
              </a:spcBef>
              <a:buClr>
                <a:srgbClr val="000000"/>
              </a:buClr>
              <a:buSzPct val="25000"/>
              <a:defRPr/>
            </a:pPr>
            <a:r>
              <a:rPr lang="en-US" sz="1100" b="1" dirty="0">
                <a:solidFill>
                  <a:srgbClr val="000000"/>
                </a:solidFill>
                <a:latin typeface="Verdana" charset="0"/>
                <a:cs typeface="Verdana" charset="0"/>
                <a:sym typeface="Verdana" charset="0"/>
              </a:rPr>
              <a:t>Apps</a:t>
            </a:r>
            <a:r>
              <a:rPr lang="en-US" sz="1100" dirty="0">
                <a:solidFill>
                  <a:srgbClr val="000000"/>
                </a:solidFill>
                <a:latin typeface="Verdana" charset="0"/>
                <a:cs typeface="Verdana" charset="0"/>
                <a:sym typeface="Verdana" charset="0"/>
              </a:rPr>
              <a:t> are accessed directly through the router while web and CLI clients (e.g., vmc, STS) access Cloud Controller via RESTful services.</a:t>
            </a:r>
          </a:p>
          <a:p>
            <a:pPr>
              <a:spcBef>
                <a:spcPts val="1188"/>
              </a:spcBef>
              <a:buClr>
                <a:srgbClr val="000000"/>
              </a:buClr>
              <a:buSzPct val="25000"/>
              <a:defRPr/>
            </a:pPr>
            <a:endParaRPr lang="en-US" sz="1100" dirty="0">
              <a:solidFill>
                <a:srgbClr val="000000"/>
              </a:solidFill>
              <a:latin typeface="Verdana" charset="0"/>
              <a:cs typeface="Verdana" charset="0"/>
              <a:sym typeface="Verdana"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8673" name="Shape 1175"/>
          <p:cNvSpPr>
            <a:spLocks noGrp="1" noRot="1" noChangeAspect="1" noTextEdit="1"/>
          </p:cNvSpPr>
          <p:nvPr>
            <p:ph type="sldImg" idx="2"/>
          </p:nvPr>
        </p:nvSpPr>
        <p:spPr bwMode="auto">
          <a:xfrm>
            <a:off x="328613" y="658813"/>
            <a:ext cx="6238875" cy="3509962"/>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solidFill>
            <a:srgbClr val="FFFFFF"/>
          </a:solidFill>
          <a:ln w="9525" cap="flat">
            <a:solidFill>
              <a:srgbClr val="000000"/>
            </a:solidFill>
            <a:miter lim="800000"/>
            <a:headEnd type="none" w="med" len="med"/>
            <a:tailEnd type="none" w="med" len="med"/>
          </a:ln>
          <a:extLst>
            <a:ext uri="{FAA26D3D-D897-4be2-8F04-BA451C77F1D7}">
              <ma14:placeholderFlag xmlns:ma14="http://schemas.microsoft.com/office/mac/drawingml/2011/main" val="1"/>
            </a:ext>
          </a:extLst>
        </p:spPr>
      </p:sp>
      <p:sp>
        <p:nvSpPr>
          <p:cNvPr id="28674" name="Shape 1176"/>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a:spcBef>
                <a:spcPct val="0"/>
              </a:spcBef>
              <a:buClr>
                <a:srgbClr val="000000"/>
              </a:buClr>
              <a:buSzPct val="25000"/>
            </a:pPr>
            <a:r>
              <a:rPr lang="en-US" sz="1100">
                <a:solidFill>
                  <a:srgbClr val="000000"/>
                </a:solidFill>
                <a:latin typeface="Calibri" charset="0"/>
              </a:rPr>
              <a:t>All info in this section comes from http://docs.cloudfoundry.com/docs/using/deploying-apps/manifest.html#attributes</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pPr>
              <a:defRPr/>
            </a:pPr>
            <a:fld id="{77A6C7C0-3A9F-9546-967F-A22633EBF92F}" type="slidenum">
              <a:rPr lang="en-US" smtClean="0"/>
              <a:pPr>
                <a:defRPr/>
              </a:pPr>
              <a:t>91</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85725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457153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ext Left Half">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76474"/>
            <a:ext cx="4038600" cy="3718150"/>
          </a:xfrm>
          <a:prstGeom prst="rect">
            <a:avLst/>
          </a:prstGeom>
        </p:spPr>
        <p:txBody>
          <a:bodyPr>
            <a:normAutofit/>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6802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400134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ext Top Half">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85725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876474"/>
            <a:ext cx="8229600" cy="1840222"/>
          </a:xfrm>
          <a:prstGeom prst="rect">
            <a:avLst/>
          </a:prstGeom>
        </p:spPr>
        <p:txBody>
          <a:bodyPr>
            <a:normAutofit/>
          </a:bodyPr>
          <a:lstStyle>
            <a:lvl1pPr>
              <a:lnSpc>
                <a:spcPct val="100000"/>
              </a:lnSpc>
              <a:defRPr sz="2400"/>
            </a:lvl1pPr>
            <a:lvl2pPr>
              <a:lnSpc>
                <a:spcPct val="100000"/>
              </a:lnSpc>
              <a:defRPr sz="2400"/>
            </a:lvl2pPr>
            <a:lvl3pPr>
              <a:lnSpc>
                <a:spcPct val="100000"/>
              </a:lnSpc>
              <a:defRPr sz="2000"/>
            </a:lvl3pPr>
            <a:lvl4pPr>
              <a:lnSpc>
                <a:spcPct val="100000"/>
              </a:lnSpc>
              <a:defRPr sz="1800"/>
            </a:lvl4pPr>
            <a:lvl5pPr>
              <a:lnSpc>
                <a:spcPct val="100000"/>
              </a:lnSpc>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59872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Full Page">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76474"/>
            <a:ext cx="8229600" cy="3718150"/>
          </a:xfrm>
          <a:prstGeom prst="rect">
            <a:avLst/>
          </a:prstGeo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22047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447531544"/>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195581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09053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11925352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6492709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2165171969"/>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76474"/>
            <a:ext cx="4038600" cy="3718150"/>
          </a:xfrm>
          <a:prstGeom prst="rect">
            <a:avLst/>
          </a:prstGeo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876474"/>
            <a:ext cx="4038600" cy="3718150"/>
          </a:xfrm>
          <a:prstGeom prst="rect">
            <a:avLst/>
          </a:prstGeo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09315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Left Half">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76474"/>
            <a:ext cx="4038600" cy="3718150"/>
          </a:xfrm>
          <a:prstGeom prst="rect">
            <a:avLst/>
          </a:prstGeom>
        </p:spPr>
        <p:txBody>
          <a:bodyPr>
            <a:normAutofit/>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45568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ext Full Page">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76474"/>
            <a:ext cx="8229600" cy="3718150"/>
          </a:xfrm>
          <a:prstGeom prst="rect">
            <a:avLst/>
          </a:prstGeo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94283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2347136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20" Type="http://schemas.openxmlformats.org/officeDocument/2006/relationships/slideLayout" Target="../slideLayouts/slideLayout35.xml"/><Relationship Id="rId21" Type="http://schemas.openxmlformats.org/officeDocument/2006/relationships/theme" Target="../theme/theme2.xml"/><Relationship Id="rId22" Type="http://schemas.openxmlformats.org/officeDocument/2006/relationships/image" Target="../media/image4.png"/><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slideLayout" Target="../slideLayouts/slideLayout31.xml"/><Relationship Id="rId17" Type="http://schemas.openxmlformats.org/officeDocument/2006/relationships/slideLayout" Target="../slideLayouts/slideLayout32.xml"/><Relationship Id="rId18" Type="http://schemas.openxmlformats.org/officeDocument/2006/relationships/slideLayout" Target="../slideLayouts/slideLayout33.xml"/><Relationship Id="rId19" Type="http://schemas.openxmlformats.org/officeDocument/2006/relationships/slideLayout" Target="../slideLayouts/slideLayout34.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5" r:id="rId4"/>
    <p:sldLayoutId id="2147483658" r:id="rId5"/>
    <p:sldLayoutId id="2147483659" r:id="rId6"/>
    <p:sldLayoutId id="2147483662" r:id="rId7"/>
    <p:sldLayoutId id="2147483683" r:id="rId8"/>
    <p:sldLayoutId id="2147483684" r:id="rId9"/>
    <p:sldLayoutId id="2147483688" r:id="rId10"/>
    <p:sldLayoutId id="2147483695" r:id="rId11"/>
    <p:sldLayoutId id="2147483696" r:id="rId12"/>
    <p:sldLayoutId id="2147483697" r:id="rId13"/>
    <p:sldLayoutId id="2147483698" r:id="rId14"/>
    <p:sldLayoutId id="214748370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22">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7" r:id="rId11"/>
    <p:sldLayoutId id="2147483678" r:id="rId12"/>
    <p:sldLayoutId id="2147483689" r:id="rId13"/>
    <p:sldLayoutId id="2147483690" r:id="rId14"/>
    <p:sldLayoutId id="2147483691" r:id="rId15"/>
    <p:sldLayoutId id="2147483692" r:id="rId16"/>
    <p:sldLayoutId id="2147483699" r:id="rId17"/>
    <p:sldLayoutId id="2147483700" r:id="rId18"/>
    <p:sldLayoutId id="2147483701" r:id="rId19"/>
    <p:sldLayoutId id="2147483702" r:id="rId20"/>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4.jpeg"/></Relationships>
</file>

<file path=ppt/slides/_rels/slide14.xml.rels><?xml version="1.0" encoding="UTF-8" standalone="yes"?>
<Relationships xmlns="http://schemas.openxmlformats.org/package/2006/relationships"><Relationship Id="rId9" Type="http://schemas.openxmlformats.org/officeDocument/2006/relationships/image" Target="../media/image41.png"/><Relationship Id="rId20" Type="http://schemas.openxmlformats.org/officeDocument/2006/relationships/image" Target="../media/image52.jpeg"/><Relationship Id="rId21" Type="http://schemas.openxmlformats.org/officeDocument/2006/relationships/image" Target="../media/image53.png"/><Relationship Id="rId10" Type="http://schemas.openxmlformats.org/officeDocument/2006/relationships/image" Target="../media/image42.png"/><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image" Target="../media/image46.png"/><Relationship Id="rId15" Type="http://schemas.openxmlformats.org/officeDocument/2006/relationships/image" Target="../media/image47.png"/><Relationship Id="rId16" Type="http://schemas.openxmlformats.org/officeDocument/2006/relationships/image" Target="../media/image48.png"/><Relationship Id="rId17" Type="http://schemas.openxmlformats.org/officeDocument/2006/relationships/image" Target="../media/image49.png"/><Relationship Id="rId18" Type="http://schemas.openxmlformats.org/officeDocument/2006/relationships/image" Target="../media/image50.png"/><Relationship Id="rId19" Type="http://schemas.openxmlformats.org/officeDocument/2006/relationships/image" Target="../media/image51.png"/><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8.xml"/><Relationship Id="rId2"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59.gif-c200"/></Relationships>
</file>

<file path=ppt/slides/_rels/slide2.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jp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59.gif-c200"/><Relationship Id="rId1" Type="http://schemas.openxmlformats.org/officeDocument/2006/relationships/slideLayout" Target="../slideLayouts/slideLayout6.xml"/><Relationship Id="rId2"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3" Type="http://schemas.openxmlformats.org/officeDocument/2006/relationships/image" Target="../media/image67.jpe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7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jpeg"/><Relationship Id="rId9" Type="http://schemas.openxmlformats.org/officeDocument/2006/relationships/image" Target="../media/image27.jpeg"/><Relationship Id="rId10"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7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jpeg"/><Relationship Id="rId9" Type="http://schemas.openxmlformats.org/officeDocument/2006/relationships/image" Target="../media/image27.jpeg"/><Relationship Id="rId10" Type="http://schemas.openxmlformats.org/officeDocument/2006/relationships/image" Target="../media/image28.png"/><Relationship Id="rId1" Type="http://schemas.openxmlformats.org/officeDocument/2006/relationships/slideLayout" Target="../slideLayouts/slideLayout28.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9.xml"/><Relationship Id="rId2"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84.png"/><Relationship Id="rId1" Type="http://schemas.openxmlformats.org/officeDocument/2006/relationships/slideLayout" Target="../slideLayouts/slideLayout29.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jpeg"/><Relationship Id="rId6" Type="http://schemas.openxmlformats.org/officeDocument/2006/relationships/image" Target="../media/image27.jpeg"/><Relationship Id="rId7" Type="http://schemas.openxmlformats.org/officeDocument/2006/relationships/image" Target="../media/image22.png"/><Relationship Id="rId8"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png"/><Relationship Id="rId1" Type="http://schemas.openxmlformats.org/officeDocument/2006/relationships/slideLayout" Target="../slideLayouts/slideLayout30.xml"/><Relationship Id="rId2"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 Id="rId3"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1" Type="http://schemas.openxmlformats.org/officeDocument/2006/relationships/slideLayout" Target="../slideLayouts/slideLayout27.xml"/><Relationship Id="rId2" Type="http://schemas.openxmlformats.org/officeDocument/2006/relationships/notesSlide" Target="../notesSlides/notesSlide45.xm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1" Type="http://schemas.openxmlformats.org/officeDocument/2006/relationships/slideLayout" Target="../slideLayouts/slideLayout27.xml"/><Relationship Id="rId2" Type="http://schemas.openxmlformats.org/officeDocument/2006/relationships/notesSlide" Target="../notesSlides/notesSlide4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92.png"/><Relationship Id="rId3" Type="http://schemas.openxmlformats.org/officeDocument/2006/relationships/image" Target="../media/image93.png"/></Relationships>
</file>

<file path=ppt/slides/_rels/slide58.xml.rels><?xml version="1.0" encoding="UTF-8" standalone="yes"?>
<Relationships xmlns="http://schemas.openxmlformats.org/package/2006/relationships"><Relationship Id="rId11" Type="http://schemas.openxmlformats.org/officeDocument/2006/relationships/image" Target="../media/image103.png"/><Relationship Id="rId12" Type="http://schemas.openxmlformats.org/officeDocument/2006/relationships/image" Target="../media/image92.png"/><Relationship Id="rId1" Type="http://schemas.openxmlformats.org/officeDocument/2006/relationships/slideLayout" Target="../slideLayouts/slideLayout25.xml"/><Relationship Id="rId2" Type="http://schemas.openxmlformats.org/officeDocument/2006/relationships/image" Target="../media/image94.png"/><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9.png"/><Relationship Id="rId8" Type="http://schemas.openxmlformats.org/officeDocument/2006/relationships/image" Target="../media/image100.png"/><Relationship Id="rId9" Type="http://schemas.openxmlformats.org/officeDocument/2006/relationships/image" Target="../media/image101.png"/><Relationship Id="rId10" Type="http://schemas.openxmlformats.org/officeDocument/2006/relationships/image" Target="../media/image102.png"/></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1" Type="http://schemas.openxmlformats.org/officeDocument/2006/relationships/slideLayout" Target="../slideLayouts/slideLayout25.xml"/><Relationship Id="rId2" Type="http://schemas.openxmlformats.org/officeDocument/2006/relationships/image" Target="../media/image92.png"/></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png"/><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1" Type="http://schemas.openxmlformats.org/officeDocument/2006/relationships/image" Target="../media/image112.png"/><Relationship Id="rId12" Type="http://schemas.openxmlformats.org/officeDocument/2006/relationships/image" Target="../media/image100.png"/><Relationship Id="rId13" Type="http://schemas.openxmlformats.org/officeDocument/2006/relationships/image" Target="../media/image113.png"/><Relationship Id="rId1" Type="http://schemas.openxmlformats.org/officeDocument/2006/relationships/slideLayout" Target="../slideLayouts/slideLayout25.xml"/><Relationship Id="rId2" Type="http://schemas.openxmlformats.org/officeDocument/2006/relationships/image" Target="../media/image92.png"/><Relationship Id="rId3" Type="http://schemas.openxmlformats.org/officeDocument/2006/relationships/image" Target="../media/image95.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image" Target="../media/image108.png"/><Relationship Id="rId8" Type="http://schemas.openxmlformats.org/officeDocument/2006/relationships/image" Target="../media/image109.png"/><Relationship Id="rId9" Type="http://schemas.openxmlformats.org/officeDocument/2006/relationships/image" Target="../media/image110.png"/><Relationship Id="rId10" Type="http://schemas.openxmlformats.org/officeDocument/2006/relationships/image" Target="../media/image111.png"/></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1" Type="http://schemas.openxmlformats.org/officeDocument/2006/relationships/slideLayout" Target="../slideLayouts/slideLayout25.xml"/><Relationship Id="rId2" Type="http://schemas.openxmlformats.org/officeDocument/2006/relationships/image" Target="../media/image99.png"/></Relationships>
</file>

<file path=ppt/slides/_rels/slide62.xml.rels><?xml version="1.0" encoding="UTF-8" standalone="yes"?>
<Relationships xmlns="http://schemas.openxmlformats.org/package/2006/relationships"><Relationship Id="rId9" Type="http://schemas.openxmlformats.org/officeDocument/2006/relationships/image" Target="../media/image121.png"/><Relationship Id="rId20" Type="http://schemas.openxmlformats.org/officeDocument/2006/relationships/image" Target="../media/image27.jpeg"/><Relationship Id="rId21" Type="http://schemas.openxmlformats.org/officeDocument/2006/relationships/image" Target="../media/image22.png"/><Relationship Id="rId10" Type="http://schemas.openxmlformats.org/officeDocument/2006/relationships/image" Target="../media/image122.png"/><Relationship Id="rId11" Type="http://schemas.openxmlformats.org/officeDocument/2006/relationships/image" Target="../media/image123.png"/><Relationship Id="rId12" Type="http://schemas.openxmlformats.org/officeDocument/2006/relationships/image" Target="../media/image124.png"/><Relationship Id="rId13" Type="http://schemas.openxmlformats.org/officeDocument/2006/relationships/image" Target="../media/image57.png"/><Relationship Id="rId14" Type="http://schemas.openxmlformats.org/officeDocument/2006/relationships/image" Target="../media/image125.png"/><Relationship Id="rId15" Type="http://schemas.openxmlformats.org/officeDocument/2006/relationships/image" Target="../media/image126.png"/><Relationship Id="rId16" Type="http://schemas.openxmlformats.org/officeDocument/2006/relationships/image" Target="../media/image127.png"/><Relationship Id="rId17" Type="http://schemas.openxmlformats.org/officeDocument/2006/relationships/image" Target="../media/image24.png"/><Relationship Id="rId18" Type="http://schemas.openxmlformats.org/officeDocument/2006/relationships/image" Target="../media/image25.png"/><Relationship Id="rId19" Type="http://schemas.openxmlformats.org/officeDocument/2006/relationships/image" Target="../media/image26.jpeg"/><Relationship Id="rId1" Type="http://schemas.openxmlformats.org/officeDocument/2006/relationships/slideLayout" Target="../slideLayouts/slideLayout25.xml"/><Relationship Id="rId2" Type="http://schemas.openxmlformats.org/officeDocument/2006/relationships/image" Target="../media/image99.png"/><Relationship Id="rId3" Type="http://schemas.openxmlformats.org/officeDocument/2006/relationships/image" Target="../media/image116.png"/><Relationship Id="rId4" Type="http://schemas.openxmlformats.org/officeDocument/2006/relationships/image" Target="../media/image105.png"/><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119.png"/><Relationship Id="rId8" Type="http://schemas.openxmlformats.org/officeDocument/2006/relationships/image" Target="../media/image1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image" Target="../media/image128.png"/></Relationships>
</file>

<file path=ppt/slides/_rels/slide64.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30.xml"/><Relationship Id="rId2" Type="http://schemas.openxmlformats.org/officeDocument/2006/relationships/notesSlide" Target="../notesSlides/notesSlide50.xml"/></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jpeg"/><Relationship Id="rId7" Type="http://schemas.openxmlformats.org/officeDocument/2006/relationships/image" Target="../media/image27.jpeg"/><Relationship Id="rId8" Type="http://schemas.openxmlformats.org/officeDocument/2006/relationships/image" Target="../media/image22.png"/><Relationship Id="rId9" Type="http://schemas.openxmlformats.org/officeDocument/2006/relationships/image" Target="../media/image130.png"/><Relationship Id="rId1" Type="http://schemas.openxmlformats.org/officeDocument/2006/relationships/slideLayout" Target="../slideLayouts/slideLayout25.xml"/><Relationship Id="rId2" Type="http://schemas.openxmlformats.org/officeDocument/2006/relationships/image" Target="../media/image116.png"/></Relationships>
</file>

<file path=ppt/slides/_rels/slide66.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png"/><Relationship Id="rId1" Type="http://schemas.openxmlformats.org/officeDocument/2006/relationships/slideLayout" Target="../slideLayouts/slideLayout30.xml"/><Relationship Id="rId2" Type="http://schemas.openxmlformats.org/officeDocument/2006/relationships/notesSlide" Target="../notesSlides/notesSlide5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31.png"/><Relationship Id="rId3" Type="http://schemas.openxmlformats.org/officeDocument/2006/relationships/image" Target="../media/image1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3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 Id="rId3" Type="http://schemas.openxmlformats.org/officeDocument/2006/relationships/image" Target="../media/image1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5.xml"/><Relationship Id="rId3" Type="http://schemas.openxmlformats.org/officeDocument/2006/relationships/image" Target="../media/image8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s>
</file>

<file path=ppt/slides/_rels/slide76.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 Type="http://schemas.openxmlformats.org/officeDocument/2006/relationships/slideLayout" Target="../slideLayouts/slideLayout32.xml"/><Relationship Id="rId2" Type="http://schemas.openxmlformats.org/officeDocument/2006/relationships/notesSlide" Target="../notesSlides/notesSlide57.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jpg"/></Relationships>
</file>

<file path=ppt/slides/_rels/slide77.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30.xml"/><Relationship Id="rId2" Type="http://schemas.openxmlformats.org/officeDocument/2006/relationships/notesSlide" Target="../notesSlides/notesSlide58.xml"/></Relationships>
</file>

<file path=ppt/slides/_rels/slide7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jpeg"/><Relationship Id="rId6" Type="http://schemas.openxmlformats.org/officeDocument/2006/relationships/image" Target="../media/image27.jpeg"/><Relationship Id="rId7" Type="http://schemas.openxmlformats.org/officeDocument/2006/relationships/image" Target="../media/image22.png"/><Relationship Id="rId8" Type="http://schemas.openxmlformats.org/officeDocument/2006/relationships/image" Target="../media/image28.png"/><Relationship Id="rId1" Type="http://schemas.openxmlformats.org/officeDocument/2006/relationships/slideLayout" Target="../slideLayouts/slideLayout28.xml"/><Relationship Id="rId2" Type="http://schemas.openxmlformats.org/officeDocument/2006/relationships/notesSlide" Target="../notesSlides/notesSlide5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png"/><Relationship Id="rId1" Type="http://schemas.openxmlformats.org/officeDocument/2006/relationships/slideLayout" Target="../slideLayouts/slideLayout30.xml"/><Relationship Id="rId2" Type="http://schemas.openxmlformats.org/officeDocument/2006/relationships/notesSlide" Target="../notesSlides/notesSlide6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2.xml"/><Relationship Id="rId3" Type="http://schemas.openxmlformats.org/officeDocument/2006/relationships/image" Target="../media/image136.jpeg"/></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1" Type="http://schemas.openxmlformats.org/officeDocument/2006/relationships/slideLayout" Target="../slideLayouts/slideLayout25.xml"/><Relationship Id="rId2" Type="http://schemas.openxmlformats.org/officeDocument/2006/relationships/notesSlide" Target="../notesSlides/notesSlide6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4.xml"/><Relationship Id="rId3" Type="http://schemas.openxmlformats.org/officeDocument/2006/relationships/image" Target="../media/image13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5.xml"/><Relationship Id="rId3" Type="http://schemas.openxmlformats.org/officeDocument/2006/relationships/image" Target="../media/image7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6.xml"/><Relationship Id="rId3" Type="http://schemas.openxmlformats.org/officeDocument/2006/relationships/image" Target="../media/image7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7.xml"/><Relationship Id="rId3" Type="http://schemas.openxmlformats.org/officeDocument/2006/relationships/image" Target="../media/image13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9.xml"/><Relationship Id="rId3" Type="http://schemas.openxmlformats.org/officeDocument/2006/relationships/image" Target="../media/image1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github.com/cloudfoundry-community/cf-docs-contrib/wiki/Buildpacks"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Shape 112"/>
          <p:cNvPicPr preferRelativeResize="0"/>
          <p:nvPr/>
        </p:nvPicPr>
        <p:blipFill rotWithShape="1">
          <a:blip r:embed="rId3">
            <a:alphaModFix/>
          </a:blip>
          <a:srcRect/>
          <a:stretch/>
        </p:blipFill>
        <p:spPr>
          <a:xfrm>
            <a:off x="-1" y="-6462"/>
            <a:ext cx="9167236" cy="5156574"/>
          </a:xfrm>
          <a:prstGeom prst="rect">
            <a:avLst/>
          </a:prstGeom>
          <a:noFill/>
          <a:ln>
            <a:noFill/>
          </a:ln>
        </p:spPr>
      </p:pic>
      <p:sp>
        <p:nvSpPr>
          <p:cNvPr id="113" name="Shape 113"/>
          <p:cNvSpPr txBox="1"/>
          <p:nvPr/>
        </p:nvSpPr>
        <p:spPr>
          <a:xfrm>
            <a:off x="446035" y="1487154"/>
            <a:ext cx="5154060" cy="1975188"/>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PCF architecture and operations</a:t>
            </a:r>
            <a:endParaRPr lang="en-US" sz="4000" dirty="0">
              <a:solidFill>
                <a:schemeClr val="lt1"/>
              </a:solidFill>
              <a:latin typeface="Roboto"/>
              <a:ea typeface="Roboto"/>
              <a:cs typeface="Roboto"/>
              <a:sym typeface="Roboto"/>
            </a:endParaRPr>
          </a:p>
        </p:txBody>
      </p:sp>
      <p:pic>
        <p:nvPicPr>
          <p:cNvPr id="114" name="Shape 114"/>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05516923"/>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916670"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211945"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bring standard runtime*</a:t>
            </a:r>
            <a:endParaRPr lang="en-US" sz="1600" dirty="0"/>
          </a:p>
        </p:txBody>
      </p:sp>
      <p:sp>
        <p:nvSpPr>
          <p:cNvPr id="5" name="Rounded Rectangle 4"/>
          <p:cNvSpPr/>
          <p:nvPr/>
        </p:nvSpPr>
        <p:spPr>
          <a:xfrm>
            <a:off x="3211945"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3211945"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3205595"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2" name="TextBox 1"/>
          <p:cNvSpPr txBox="1"/>
          <p:nvPr/>
        </p:nvSpPr>
        <p:spPr>
          <a:xfrm>
            <a:off x="6171045" y="2107045"/>
            <a:ext cx="966931" cy="523220"/>
          </a:xfrm>
          <a:prstGeom prst="rect">
            <a:avLst/>
          </a:prstGeom>
          <a:noFill/>
        </p:spPr>
        <p:txBody>
          <a:bodyPr wrap="none" rtlCol="0">
            <a:spAutoFit/>
          </a:bodyPr>
          <a:lstStyle/>
          <a:p>
            <a:r>
              <a:rPr lang="en-US" dirty="0" smtClean="0">
                <a:solidFill>
                  <a:schemeClr val="bg1"/>
                </a:solidFill>
              </a:rPr>
              <a:t>App </a:t>
            </a:r>
          </a:p>
          <a:p>
            <a:r>
              <a:rPr lang="en-US" dirty="0" smtClean="0">
                <a:solidFill>
                  <a:schemeClr val="bg1"/>
                </a:solidFill>
              </a:rPr>
              <a:t>Container</a:t>
            </a:r>
            <a:endParaRPr lang="en-US" dirty="0">
              <a:solidFill>
                <a:schemeClr val="bg1"/>
              </a:solidFill>
            </a:endParaRPr>
          </a:p>
        </p:txBody>
      </p:sp>
      <p:sp>
        <p:nvSpPr>
          <p:cNvPr id="10" name="Title 1"/>
          <p:cNvSpPr txBox="1">
            <a:spLocks/>
          </p:cNvSpPr>
          <p:nvPr/>
        </p:nvSpPr>
        <p:spPr>
          <a:xfrm>
            <a:off x="1161142" y="248632"/>
            <a:ext cx="6930571"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Customize the Container Experience</a:t>
            </a:r>
            <a:endParaRPr lang="en-US" sz="3200" dirty="0">
              <a:solidFill>
                <a:schemeClr val="bg2"/>
              </a:solidFill>
              <a:latin typeface="Arial" charset="0"/>
            </a:endParaRPr>
          </a:p>
        </p:txBody>
      </p:sp>
    </p:spTree>
    <p:extLst>
      <p:ext uri="{BB962C8B-B14F-4D97-AF65-F5344CB8AC3E}">
        <p14:creationId xmlns:p14="http://schemas.microsoft.com/office/powerpoint/2010/main" val="487289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chemeClr val="accent1"/>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0" name="Picture 79" descr="PivotalCloudFoundry-CloudRings-OnDa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5830" y="3646239"/>
            <a:ext cx="706503" cy="471111"/>
          </a:xfrm>
          <a:prstGeom prst="rect">
            <a:avLst/>
          </a:prstGeom>
        </p:spPr>
      </p:pic>
      <p:sp>
        <p:nvSpPr>
          <p:cNvPr id="84" name="Title 1"/>
          <p:cNvSpPr txBox="1">
            <a:spLocks/>
          </p:cNvSpPr>
          <p:nvPr/>
        </p:nvSpPr>
        <p:spPr>
          <a:xfrm>
            <a:off x="1440784" y="36611"/>
            <a:ext cx="6572370"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Application Containers and Scaling</a:t>
            </a:r>
            <a:endParaRPr lang="en-US" sz="3200" dirty="0">
              <a:solidFill>
                <a:schemeClr val="bg2"/>
              </a:solidFill>
              <a:latin typeface="Arial" charset="0"/>
            </a:endParaRPr>
          </a:p>
        </p:txBody>
      </p:sp>
    </p:spTree>
    <p:extLst>
      <p:ext uri="{BB962C8B-B14F-4D97-AF65-F5344CB8AC3E}">
        <p14:creationId xmlns:p14="http://schemas.microsoft.com/office/powerpoint/2010/main" val="13401431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171"/>
                                        </p:tgtEl>
                                        <p:attrNameLst>
                                          <p:attrName>style.visibility</p:attrName>
                                        </p:attrNameLst>
                                      </p:cBhvr>
                                      <p:to>
                                        <p:strVal val="visible"/>
                                      </p:to>
                                    </p:set>
                                    <p:animEffect transition="in" filter="dissolve">
                                      <p:cBhvr>
                                        <p:cTn id="99" dur="500"/>
                                        <p:tgtEl>
                                          <p:spTgt spid="171"/>
                                        </p:tgtEl>
                                      </p:cBhvr>
                                    </p:animEffect>
                                  </p:childTnLst>
                                </p:cTn>
                              </p:par>
                            </p:childTnLst>
                          </p:cTn>
                        </p:par>
                        <p:par>
                          <p:cTn id="100" fill="hold">
                            <p:stCondLst>
                              <p:cond delay="500"/>
                            </p:stCondLst>
                            <p:childTnLst>
                              <p:par>
                                <p:cTn id="101" presetID="9" presetClass="entr" presetSubtype="0" fill="hold" nodeType="after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1000"/>
                                        <p:tgtEl>
                                          <p:spTgt spid="36"/>
                                        </p:tgtEl>
                                      </p:cBhvr>
                                    </p:animEffect>
                                  </p:childTnLst>
                                </p:cTn>
                              </p:par>
                            </p:childTnLst>
                          </p:cTn>
                        </p:par>
                        <p:par>
                          <p:cTn id="104" fill="hold">
                            <p:stCondLst>
                              <p:cond delay="1500"/>
                            </p:stCondLst>
                            <p:childTnLst>
                              <p:par>
                                <p:cTn id="105" presetID="9"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dissolve">
                                      <p:cBhvr>
                                        <p:cTn id="107" dur="1000"/>
                                        <p:tgtEl>
                                          <p:spTgt spid="37"/>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xit" presetSubtype="0" fill="hold" grpId="1" nodeType="clickEffect">
                                  <p:stCondLst>
                                    <p:cond delay="0"/>
                                  </p:stCondLst>
                                  <p:childTnLst>
                                    <p:animEffect transition="out" filter="dissolve">
                                      <p:cBhvr>
                                        <p:cTn id="111" dur="500"/>
                                        <p:tgtEl>
                                          <p:spTgt spid="171"/>
                                        </p:tgtEl>
                                      </p:cBhvr>
                                    </p:animEffect>
                                    <p:set>
                                      <p:cBhvr>
                                        <p:cTn id="112" dur="1" fill="hold">
                                          <p:stCondLst>
                                            <p:cond delay="499"/>
                                          </p:stCondLst>
                                        </p:cTn>
                                        <p:tgtEl>
                                          <p:spTgt spid="171"/>
                                        </p:tgtEl>
                                        <p:attrNameLst>
                                          <p:attrName>style.visibility</p:attrName>
                                        </p:attrNameLst>
                                      </p:cBhvr>
                                      <p:to>
                                        <p:strVal val="hidden"/>
                                      </p:to>
                                    </p:set>
                                  </p:childTnLst>
                                </p:cTn>
                              </p:par>
                              <p:par>
                                <p:cTn id="113" presetID="9" presetClass="entr" presetSubtype="0" fill="hold" grpId="2" nodeType="withEffect">
                                  <p:stCondLst>
                                    <p:cond delay="0"/>
                                  </p:stCondLst>
                                  <p:childTnLst>
                                    <p:set>
                                      <p:cBhvr>
                                        <p:cTn id="114" dur="1" fill="hold">
                                          <p:stCondLst>
                                            <p:cond delay="0"/>
                                          </p:stCondLst>
                                        </p:cTn>
                                        <p:tgtEl>
                                          <p:spTgt spid="308"/>
                                        </p:tgtEl>
                                        <p:attrNameLst>
                                          <p:attrName>style.visibility</p:attrName>
                                        </p:attrNameLst>
                                      </p:cBhvr>
                                      <p:to>
                                        <p:strVal val="visible"/>
                                      </p:to>
                                    </p:set>
                                    <p:animEffect transition="in" filter="dissolve">
                                      <p:cBhvr>
                                        <p:cTn id="115" dur="500"/>
                                        <p:tgtEl>
                                          <p:spTgt spid="308"/>
                                        </p:tgtEl>
                                      </p:cBhvr>
                                    </p:animEffect>
                                  </p:childTnLst>
                                </p:cTn>
                              </p:par>
                            </p:childTnLst>
                          </p:cTn>
                        </p:par>
                        <p:par>
                          <p:cTn id="116" fill="hold">
                            <p:stCondLst>
                              <p:cond delay="500"/>
                            </p:stCondLst>
                            <p:childTnLst>
                              <p:par>
                                <p:cTn id="117" presetID="9" presetClass="exit" presetSubtype="0" fill="hold" nodeType="afterEffect">
                                  <p:stCondLst>
                                    <p:cond delay="0"/>
                                  </p:stCondLst>
                                  <p:childTnLst>
                                    <p:animEffect transition="out" filter="dissolve">
                                      <p:cBhvr>
                                        <p:cTn id="118" dur="500"/>
                                        <p:tgtEl>
                                          <p:spTgt spid="76"/>
                                        </p:tgtEl>
                                      </p:cBhvr>
                                    </p:animEffect>
                                    <p:set>
                                      <p:cBhvr>
                                        <p:cTn id="119" dur="1" fill="hold">
                                          <p:stCondLst>
                                            <p:cond delay="499"/>
                                          </p:stCondLst>
                                        </p:cTn>
                                        <p:tgtEl>
                                          <p:spTgt spid="76"/>
                                        </p:tgtEl>
                                        <p:attrNameLst>
                                          <p:attrName>style.visibility</p:attrName>
                                        </p:attrNameLst>
                                      </p:cBhvr>
                                      <p:to>
                                        <p:strVal val="hidden"/>
                                      </p:to>
                                    </p:set>
                                  </p:childTnLst>
                                </p:cTn>
                              </p:par>
                            </p:childTnLst>
                          </p:cTn>
                        </p:par>
                        <p:par>
                          <p:cTn id="120" fill="hold">
                            <p:stCondLst>
                              <p:cond delay="1000"/>
                            </p:stCondLst>
                            <p:childTnLst>
                              <p:par>
                                <p:cTn id="121" presetID="9" presetClass="entr" presetSubtype="0" fill="hold" nodeType="afterEffect">
                                  <p:stCondLst>
                                    <p:cond delay="0"/>
                                  </p:stCondLst>
                                  <p:childTnLst>
                                    <p:set>
                                      <p:cBhvr>
                                        <p:cTn id="122" dur="1" fill="hold">
                                          <p:stCondLst>
                                            <p:cond delay="0"/>
                                          </p:stCondLst>
                                        </p:cTn>
                                        <p:tgtEl>
                                          <p:spTgt spid="76"/>
                                        </p:tgtEl>
                                        <p:attrNameLst>
                                          <p:attrName>style.visibility</p:attrName>
                                        </p:attrNameLst>
                                      </p:cBhvr>
                                      <p:to>
                                        <p:strVal val="visible"/>
                                      </p:to>
                                    </p:set>
                                    <p:animEffect transition="in" filter="dissolve">
                                      <p:cBhvr>
                                        <p:cTn id="123" dur="500"/>
                                        <p:tgtEl>
                                          <p:spTgt spid="76"/>
                                        </p:tgtEl>
                                      </p:cBhvr>
                                    </p:animEffect>
                                  </p:childTnLst>
                                </p:cTn>
                              </p:par>
                            </p:childTnLst>
                          </p:cTn>
                        </p:par>
                        <p:par>
                          <p:cTn id="124" fill="hold">
                            <p:stCondLst>
                              <p:cond delay="1500"/>
                            </p:stCondLst>
                            <p:childTnLst>
                              <p:par>
                                <p:cTn id="125" presetID="9" presetClass="exit" presetSubtype="0" fill="hold" nodeType="afterEffect">
                                  <p:stCondLst>
                                    <p:cond delay="0"/>
                                  </p:stCondLst>
                                  <p:childTnLst>
                                    <p:animEffect transition="out" filter="dissolve">
                                      <p:cBhvr>
                                        <p:cTn id="126" dur="500"/>
                                        <p:tgtEl>
                                          <p:spTgt spid="76"/>
                                        </p:tgtEl>
                                      </p:cBhvr>
                                    </p:animEffect>
                                    <p:set>
                                      <p:cBhvr>
                                        <p:cTn id="127" dur="1" fill="hold">
                                          <p:stCondLst>
                                            <p:cond delay="499"/>
                                          </p:stCondLst>
                                        </p:cTn>
                                        <p:tgtEl>
                                          <p:spTgt spid="76"/>
                                        </p:tgtEl>
                                        <p:attrNameLst>
                                          <p:attrName>style.visibility</p:attrName>
                                        </p:attrNameLst>
                                      </p:cBhvr>
                                      <p:to>
                                        <p:strVal val="hidden"/>
                                      </p:to>
                                    </p:set>
                                  </p:childTnLst>
                                </p:cTn>
                              </p:par>
                            </p:childTnLst>
                          </p:cTn>
                        </p:par>
                        <p:par>
                          <p:cTn id="128" fill="hold">
                            <p:stCondLst>
                              <p:cond delay="2000"/>
                            </p:stCondLst>
                            <p:childTnLst>
                              <p:par>
                                <p:cTn id="129" presetID="9" presetClass="entr" presetSubtype="0" fill="hold" nodeType="after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dissolve">
                                      <p:cBhvr>
                                        <p:cTn id="131" dur="500"/>
                                        <p:tgtEl>
                                          <p:spTgt spid="76"/>
                                        </p:tgtEl>
                                      </p:cBhvr>
                                    </p:animEffect>
                                  </p:childTnLst>
                                </p:cTn>
                              </p:par>
                            </p:childTnLst>
                          </p:cTn>
                        </p:par>
                        <p:par>
                          <p:cTn id="132" fill="hold">
                            <p:stCondLst>
                              <p:cond delay="2500"/>
                            </p:stCondLst>
                            <p:childTnLst>
                              <p:par>
                                <p:cTn id="133"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4" dur="1500" fill="hold"/>
                                        <p:tgtEl>
                                          <p:spTgt spid="112">
                                            <p:txEl>
                                              <p:pRg st="0" end="0"/>
                                            </p:txEl>
                                          </p:spTgt>
                                        </p:tgtEl>
                                        <p:attrNameLst>
                                          <p:attrName>ppt_x</p:attrName>
                                          <p:attrName>ppt_y</p:attrName>
                                        </p:attrNameLst>
                                      </p:cBhvr>
                                      <p:rCtr x="-19132" y="2869"/>
                                    </p:animMotion>
                                  </p:childTnLst>
                                </p:cTn>
                              </p:par>
                            </p:childTnLst>
                          </p:cTn>
                        </p:par>
                        <p:par>
                          <p:cTn id="135" fill="hold">
                            <p:stCondLst>
                              <p:cond delay="4000"/>
                            </p:stCondLst>
                            <p:childTnLst>
                              <p:par>
                                <p:cTn id="136" presetID="22" presetClass="entr" presetSubtype="1" fill="hold" nodeType="afterEffect">
                                  <p:stCondLst>
                                    <p:cond delay="0"/>
                                  </p:stCondLst>
                                  <p:childTnLst>
                                    <p:set>
                                      <p:cBhvr>
                                        <p:cTn id="137" dur="1" fill="hold">
                                          <p:stCondLst>
                                            <p:cond delay="0"/>
                                          </p:stCondLst>
                                        </p:cTn>
                                        <p:tgtEl>
                                          <p:spTgt spid="115"/>
                                        </p:tgtEl>
                                        <p:attrNameLst>
                                          <p:attrName>style.visibility</p:attrName>
                                        </p:attrNameLst>
                                      </p:cBhvr>
                                      <p:to>
                                        <p:strVal val="visible"/>
                                      </p:to>
                                    </p:set>
                                    <p:animEffect transition="in" filter="wipe(up)">
                                      <p:cBhvr>
                                        <p:cTn id="138" dur="500"/>
                                        <p:tgtEl>
                                          <p:spTgt spid="115"/>
                                        </p:tgtEl>
                                      </p:cBhvr>
                                    </p:animEffect>
                                  </p:childTnLst>
                                </p:cTn>
                              </p:par>
                              <p:par>
                                <p:cTn id="139" presetID="9" presetClass="exit" presetSubtype="0" fill="hold" grpId="3" nodeType="withEffect">
                                  <p:stCondLst>
                                    <p:cond delay="0"/>
                                  </p:stCondLst>
                                  <p:childTnLst>
                                    <p:animEffect transition="out" filter="dissolve">
                                      <p:cBhvr>
                                        <p:cTn id="140" dur="500"/>
                                        <p:tgtEl>
                                          <p:spTgt spid="308"/>
                                        </p:tgtEl>
                                      </p:cBhvr>
                                    </p:animEffect>
                                    <p:set>
                                      <p:cBhvr>
                                        <p:cTn id="141" dur="1" fill="hold">
                                          <p:stCondLst>
                                            <p:cond delay="499"/>
                                          </p:stCondLst>
                                        </p:cTn>
                                        <p:tgtEl>
                                          <p:spTgt spid="308"/>
                                        </p:tgtEl>
                                        <p:attrNameLst>
                                          <p:attrName>style.visibility</p:attrName>
                                        </p:attrNameLst>
                                      </p:cBhvr>
                                      <p:to>
                                        <p:strVal val="hidden"/>
                                      </p:to>
                                    </p:set>
                                  </p:childTnLst>
                                </p:cTn>
                              </p:par>
                            </p:childTnLst>
                          </p:cTn>
                        </p:par>
                        <p:par>
                          <p:cTn id="142" fill="hold">
                            <p:stCondLst>
                              <p:cond delay="4500"/>
                            </p:stCondLst>
                            <p:childTnLst>
                              <p:par>
                                <p:cTn id="143" presetID="9" presetClass="entr" presetSubtype="0" fill="hold" grpId="0" nodeType="afterEffect">
                                  <p:stCondLst>
                                    <p:cond delay="0"/>
                                  </p:stCondLst>
                                  <p:childTnLst>
                                    <p:set>
                                      <p:cBhvr>
                                        <p:cTn id="144" dur="1" fill="hold">
                                          <p:stCondLst>
                                            <p:cond delay="0"/>
                                          </p:stCondLst>
                                        </p:cTn>
                                        <p:tgtEl>
                                          <p:spTgt spid="114"/>
                                        </p:tgtEl>
                                        <p:attrNameLst>
                                          <p:attrName>style.visibility</p:attrName>
                                        </p:attrNameLst>
                                      </p:cBhvr>
                                      <p:to>
                                        <p:strVal val="visible"/>
                                      </p:to>
                                    </p:set>
                                    <p:animEffect transition="in" filter="dissolve">
                                      <p:cBhvr>
                                        <p:cTn id="145" dur="500"/>
                                        <p:tgtEl>
                                          <p:spTgt spid="11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16"/>
                                        </p:tgtEl>
                                        <p:attrNameLst>
                                          <p:attrName>style.visibility</p:attrName>
                                        </p:attrNameLst>
                                      </p:cBhvr>
                                      <p:to>
                                        <p:strVal val="visible"/>
                                      </p:to>
                                    </p:set>
                                    <p:animEffect transition="in" filter="fade">
                                      <p:cBhvr>
                                        <p:cTn id="148" dur="500"/>
                                        <p:tgtEl>
                                          <p:spTgt spid="116"/>
                                        </p:tgtEl>
                                      </p:cBhvr>
                                    </p:animEffect>
                                  </p:childTnLst>
                                </p:cTn>
                              </p:par>
                            </p:childTnLst>
                          </p:cTn>
                        </p:par>
                        <p:par>
                          <p:cTn id="149" fill="hold">
                            <p:stCondLst>
                              <p:cond delay="5000"/>
                            </p:stCondLst>
                            <p:childTnLst>
                              <p:par>
                                <p:cTn id="150" presetID="0" presetClass="path" presetSubtype="0" accel="50000" decel="50000" fill="hold" grpId="3" nodeType="afterEffect">
                                  <p:stCondLst>
                                    <p:cond delay="0"/>
                                  </p:stCondLst>
                                  <p:childTnLst>
                                    <p:animMotion origin="layout" path="M -0.24306 0.32974 L -0.22952 0.58853 " pathEditMode="relative" rAng="0" ptsTypes="AA">
                                      <p:cBhvr>
                                        <p:cTn id="151" dur="1500" fill="hold"/>
                                        <p:tgtEl>
                                          <p:spTgt spid="112">
                                            <p:txEl>
                                              <p:pRg st="0" end="0"/>
                                            </p:txEl>
                                          </p:spTgt>
                                        </p:tgtEl>
                                        <p:attrNameLst>
                                          <p:attrName>ppt_x</p:attrName>
                                          <p:attrName>ppt_y</p:attrName>
                                        </p:attrNameLst>
                                      </p:cBhvr>
                                      <p:rCtr x="677" y="12924"/>
                                    </p:animMotion>
                                  </p:childTnLst>
                                </p:cTn>
                              </p:par>
                            </p:childTnLst>
                          </p:cTn>
                        </p:par>
                        <p:par>
                          <p:cTn id="152" fill="hold">
                            <p:stCondLst>
                              <p:cond delay="6500"/>
                            </p:stCondLst>
                            <p:childTnLst>
                              <p:par>
                                <p:cTn id="153" presetID="0" presetClass="path" presetSubtype="0" accel="50000" decel="50000" fill="hold" grpId="0" nodeType="afterEffect">
                                  <p:stCondLst>
                                    <p:cond delay="0"/>
                                  </p:stCondLst>
                                  <p:childTnLst>
                                    <p:animMotion origin="layout" path="M 3.05556E-6 -2.93029E-6 L 0.20989 0.50031 " pathEditMode="relative" rAng="0" ptsTypes="AA">
                                      <p:cBhvr>
                                        <p:cTn id="154" dur="2000" fill="hold"/>
                                        <p:tgtEl>
                                          <p:spTgt spid="117"/>
                                        </p:tgtEl>
                                        <p:attrNameLst>
                                          <p:attrName>ppt_x</p:attrName>
                                          <p:attrName>ppt_y</p:attrName>
                                        </p:attrNameLst>
                                      </p:cBhvr>
                                      <p:rCtr x="10486" y="25015"/>
                                    </p:animMotion>
                                  </p:childTnLst>
                                </p:cTn>
                              </p:par>
                            </p:childTnLst>
                          </p:cTn>
                        </p:par>
                      </p:childTnLst>
                    </p:cTn>
                  </p:par>
                  <p:par>
                    <p:cTn id="155" fill="hold">
                      <p:stCondLst>
                        <p:cond delay="indefinite"/>
                      </p:stCondLst>
                      <p:childTnLst>
                        <p:par>
                          <p:cTn id="156" fill="hold">
                            <p:stCondLst>
                              <p:cond delay="0"/>
                            </p:stCondLst>
                            <p:childTnLst>
                              <p:par>
                                <p:cTn id="157" presetID="9" presetClass="entr" presetSubtype="0" fill="hold" nodeType="clickEffect">
                                  <p:stCondLst>
                                    <p:cond delay="0"/>
                                  </p:stCondLst>
                                  <p:childTnLst>
                                    <p:set>
                                      <p:cBhvr>
                                        <p:cTn id="158" dur="1" fill="hold">
                                          <p:stCondLst>
                                            <p:cond delay="0"/>
                                          </p:stCondLst>
                                        </p:cTn>
                                        <p:tgtEl>
                                          <p:spTgt spid="307"/>
                                        </p:tgtEl>
                                        <p:attrNameLst>
                                          <p:attrName>style.visibility</p:attrName>
                                        </p:attrNameLst>
                                      </p:cBhvr>
                                      <p:to>
                                        <p:strVal val="visible"/>
                                      </p:to>
                                    </p:set>
                                    <p:animEffect transition="in" filter="dissolve">
                                      <p:cBhvr>
                                        <p:cTn id="159" dur="500"/>
                                        <p:tgtEl>
                                          <p:spTgt spid="307"/>
                                        </p:tgtEl>
                                      </p:cBhvr>
                                    </p:animEffect>
                                  </p:childTnLst>
                                </p:cTn>
                              </p:par>
                            </p:childTnLst>
                          </p:cTn>
                        </p:par>
                        <p:par>
                          <p:cTn id="160" fill="hold">
                            <p:stCondLst>
                              <p:cond delay="500"/>
                            </p:stCondLst>
                            <p:childTnLst>
                              <p:par>
                                <p:cTn id="161" presetID="22" presetClass="entr" presetSubtype="8" fill="hold" nodeType="afterEffect">
                                  <p:stCondLst>
                                    <p:cond delay="0"/>
                                  </p:stCondLst>
                                  <p:childTnLst>
                                    <p:set>
                                      <p:cBhvr>
                                        <p:cTn id="162" dur="1" fill="hold">
                                          <p:stCondLst>
                                            <p:cond delay="0"/>
                                          </p:stCondLst>
                                        </p:cTn>
                                        <p:tgtEl>
                                          <p:spTgt spid="39"/>
                                        </p:tgtEl>
                                        <p:attrNameLst>
                                          <p:attrName>style.visibility</p:attrName>
                                        </p:attrNameLst>
                                      </p:cBhvr>
                                      <p:to>
                                        <p:strVal val="visible"/>
                                      </p:to>
                                    </p:set>
                                    <p:animEffect transition="in" filter="wipe(left)">
                                      <p:cBhvr>
                                        <p:cTn id="163" dur="500"/>
                                        <p:tgtEl>
                                          <p:spTgt spid="39"/>
                                        </p:tgtEl>
                                      </p:cBhvr>
                                    </p:animEffect>
                                  </p:childTnLst>
                                </p:cTn>
                              </p:par>
                            </p:childTnLst>
                          </p:cTn>
                        </p:par>
                        <p:par>
                          <p:cTn id="164" fill="hold">
                            <p:stCondLst>
                              <p:cond delay="1000"/>
                            </p:stCondLst>
                            <p:childTnLst>
                              <p:par>
                                <p:cTn id="165" presetID="22" presetClass="entr" presetSubtype="8" fill="hold" nodeType="afterEffect">
                                  <p:stCondLst>
                                    <p:cond delay="0"/>
                                  </p:stCondLst>
                                  <p:childTnLst>
                                    <p:set>
                                      <p:cBhvr>
                                        <p:cTn id="166" dur="1" fill="hold">
                                          <p:stCondLst>
                                            <p:cond delay="0"/>
                                          </p:stCondLst>
                                        </p:cTn>
                                        <p:tgtEl>
                                          <p:spTgt spid="170"/>
                                        </p:tgtEl>
                                        <p:attrNameLst>
                                          <p:attrName>style.visibility</p:attrName>
                                        </p:attrNameLst>
                                      </p:cBhvr>
                                      <p:to>
                                        <p:strVal val="visible"/>
                                      </p:to>
                                    </p:set>
                                    <p:animEffect transition="in" filter="wipe(left)">
                                      <p:cBhvr>
                                        <p:cTn id="167"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r>
              <a:rPr lang="en-US" sz="2800" dirty="0">
                <a:solidFill>
                  <a:srgbClr val="FFFFFF"/>
                </a:solidFill>
                <a:latin typeface="Arial" charset="0"/>
              </a:rPr>
              <a:t>What is a Service</a:t>
            </a:r>
          </a:p>
        </p:txBody>
      </p:sp>
      <p:sp>
        <p:nvSpPr>
          <p:cNvPr id="16386" name="Text Placeholder 2"/>
          <p:cNvSpPr>
            <a:spLocks noGrp="1"/>
          </p:cNvSpPr>
          <p:nvPr>
            <p:ph sz="half" idx="1"/>
          </p:nvPr>
        </p:nvSpPr>
        <p:spPr>
          <a:xfrm>
            <a:off x="457200" y="876300"/>
            <a:ext cx="4038600" cy="3717925"/>
          </a:xfrm>
        </p:spPr>
        <p:txBody>
          <a:bodyPr/>
          <a:lstStyle/>
          <a:p>
            <a:pPr marL="342900" indent="-342900">
              <a:buFont typeface="Arial"/>
              <a:buChar char="•"/>
            </a:pPr>
            <a:r>
              <a:rPr lang="en-US" dirty="0">
                <a:solidFill>
                  <a:schemeClr val="bg1"/>
                </a:solidFill>
                <a:latin typeface="Arial" charset="0"/>
              </a:rPr>
              <a:t>Allows resources to be easily provisioned on-demand</a:t>
            </a:r>
          </a:p>
          <a:p>
            <a:pPr marL="342900" indent="-342900">
              <a:buFont typeface="Arial"/>
              <a:buChar char="•"/>
            </a:pPr>
            <a:r>
              <a:rPr lang="en-US" dirty="0">
                <a:solidFill>
                  <a:schemeClr val="bg1"/>
                </a:solidFill>
                <a:latin typeface="Arial" charset="0"/>
              </a:rPr>
              <a:t>Typically middleware, frameworks, and other “components” necessary for applications</a:t>
            </a:r>
          </a:p>
          <a:p>
            <a:pPr marL="342900" indent="-342900">
              <a:buFont typeface="Arial"/>
              <a:buChar char="•"/>
            </a:pPr>
            <a:r>
              <a:rPr lang="en-US" dirty="0">
                <a:solidFill>
                  <a:schemeClr val="bg1"/>
                </a:solidFill>
                <a:latin typeface="Arial" charset="0"/>
              </a:rPr>
              <a:t>Can be a persistent, </a:t>
            </a:r>
            <a:r>
              <a:rPr lang="en-US" dirty="0" err="1">
                <a:solidFill>
                  <a:schemeClr val="bg1"/>
                </a:solidFill>
                <a:latin typeface="Arial" charset="0"/>
              </a:rPr>
              <a:t>stateful</a:t>
            </a:r>
            <a:r>
              <a:rPr lang="en-US" dirty="0">
                <a:solidFill>
                  <a:schemeClr val="bg1"/>
                </a:solidFill>
                <a:latin typeface="Arial" charset="0"/>
              </a:rPr>
              <a:t> layer</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75828373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3" descr="MP90028933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333500"/>
            <a:ext cx="4557713" cy="275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Title 1"/>
          <p:cNvSpPr>
            <a:spLocks noGrp="1"/>
          </p:cNvSpPr>
          <p:nvPr>
            <p:ph type="title"/>
          </p:nvPr>
        </p:nvSpPr>
        <p:spPr/>
        <p:txBody>
          <a:bodyPr/>
          <a:lstStyle/>
          <a:p>
            <a:r>
              <a:rPr lang="en-US" sz="2800" dirty="0">
                <a:solidFill>
                  <a:srgbClr val="FFFFFF"/>
                </a:solidFill>
                <a:latin typeface="Arial" charset="0"/>
              </a:rPr>
              <a:t>Two Types of Services</a:t>
            </a:r>
          </a:p>
        </p:txBody>
      </p:sp>
      <p:sp>
        <p:nvSpPr>
          <p:cNvPr id="17411" name="Content Placeholder 13"/>
          <p:cNvSpPr>
            <a:spLocks noGrp="1"/>
          </p:cNvSpPr>
          <p:nvPr>
            <p:ph sz="half" idx="1"/>
          </p:nvPr>
        </p:nvSpPr>
        <p:spPr>
          <a:xfrm>
            <a:off x="457200" y="876300"/>
            <a:ext cx="4038600" cy="3717925"/>
          </a:xfrm>
        </p:spPr>
        <p:txBody>
          <a:bodyPr/>
          <a:lstStyle/>
          <a:p>
            <a:pPr marL="342900" indent="-342900">
              <a:buFont typeface="Arial"/>
              <a:buChar char="•"/>
            </a:pPr>
            <a:r>
              <a:rPr lang="en-US" dirty="0">
                <a:solidFill>
                  <a:srgbClr val="FFFFFF"/>
                </a:solidFill>
                <a:latin typeface="Arial" charset="0"/>
              </a:rPr>
              <a:t>Managed - Fully integrated, with full lifecycle management</a:t>
            </a:r>
          </a:p>
          <a:p>
            <a:pPr marL="342900" indent="-342900">
              <a:buFont typeface="Arial"/>
              <a:buChar char="•"/>
            </a:pPr>
            <a:endParaRPr lang="en-US" dirty="0">
              <a:solidFill>
                <a:srgbClr val="FFFFFF"/>
              </a:solidFill>
              <a:latin typeface="Arial" charset="0"/>
            </a:endParaRPr>
          </a:p>
          <a:p>
            <a:pPr marL="342900" indent="-342900">
              <a:buFont typeface="Arial"/>
              <a:buChar char="•"/>
            </a:pPr>
            <a:r>
              <a:rPr lang="en-US" dirty="0">
                <a:solidFill>
                  <a:srgbClr val="FFFFFF"/>
                </a:solidFill>
                <a:latin typeface="Arial" charset="0"/>
              </a:rPr>
              <a:t>User-Provided – Created and managed external to the platform</a:t>
            </a:r>
          </a:p>
          <a:p>
            <a:endParaRPr lang="en-US" dirty="0">
              <a:latin typeface="Arial" charset="0"/>
            </a:endParaRPr>
          </a:p>
        </p:txBody>
      </p:sp>
      <p:sp>
        <p:nvSpPr>
          <p:cNvPr id="17412" name="Text Placeholder 2"/>
          <p:cNvSpPr txBox="1">
            <a:spLocks/>
          </p:cNvSpPr>
          <p:nvPr/>
        </p:nvSpPr>
        <p:spPr bwMode="auto">
          <a:xfrm>
            <a:off x="5422900" y="1204913"/>
            <a:ext cx="3552825"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chemeClr val="bg2"/>
              </a:buClr>
              <a:buSzPct val="100000"/>
            </a:pPr>
            <a:endParaRPr lang="en-US">
              <a:solidFill>
                <a:srgbClr val="FFFFFF"/>
              </a:solidFill>
              <a:cs typeface="Arial" charset="0"/>
              <a:sym typeface="Arial" charset="0"/>
            </a:endParaRPr>
          </a:p>
        </p:txBody>
      </p:sp>
    </p:spTree>
    <p:extLst>
      <p:ext uri="{BB962C8B-B14F-4D97-AF65-F5344CB8AC3E}">
        <p14:creationId xmlns:p14="http://schemas.microsoft.com/office/powerpoint/2010/main" val="37856701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125" y="893763"/>
            <a:ext cx="1879600" cy="1806575"/>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solidFill>
                  <a:srgbClr val="000000"/>
                </a:solidFill>
              </a:rPr>
              <a:t>CI/CD</a:t>
            </a:r>
          </a:p>
          <a:p>
            <a:pPr algn="ctr">
              <a:defRPr/>
            </a:pPr>
            <a:endParaRPr lang="en-US" dirty="0"/>
          </a:p>
        </p:txBody>
      </p:sp>
      <p:sp>
        <p:nvSpPr>
          <p:cNvPr id="34" name="Rectangle 33"/>
          <p:cNvSpPr/>
          <p:nvPr/>
        </p:nvSpPr>
        <p:spPr>
          <a:xfrm>
            <a:off x="2052638" y="893763"/>
            <a:ext cx="3098800" cy="3657600"/>
          </a:xfrm>
          <a:prstGeom prst="rect">
            <a:avLst/>
          </a:prstGeom>
          <a:solidFill>
            <a:schemeClr val="bg1">
              <a:lumMod val="8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solidFill>
                  <a:srgbClr val="000000"/>
                </a:solidFill>
              </a:rPr>
              <a:t>Data</a:t>
            </a:r>
            <a:endParaRPr lang="en-US" dirty="0">
              <a:solidFill>
                <a:srgbClr val="000000"/>
              </a:solidFill>
            </a:endParaRPr>
          </a:p>
        </p:txBody>
      </p:sp>
      <p:sp>
        <p:nvSpPr>
          <p:cNvPr id="18435" name="Title 1"/>
          <p:cNvSpPr>
            <a:spLocks noGrp="1"/>
          </p:cNvSpPr>
          <p:nvPr>
            <p:ph type="title"/>
          </p:nvPr>
        </p:nvSpPr>
        <p:spPr>
          <a:xfrm>
            <a:off x="142875" y="185738"/>
            <a:ext cx="8410575" cy="457200"/>
          </a:xfrm>
        </p:spPr>
        <p:txBody>
          <a:bodyPr/>
          <a:lstStyle/>
          <a:p>
            <a:r>
              <a:rPr lang="en-US" sz="2800" dirty="0">
                <a:solidFill>
                  <a:srgbClr val="FFFFFF"/>
                </a:solidFill>
                <a:latin typeface="Arial" charset="0"/>
              </a:rPr>
              <a:t>Pivotal Cloud Foundry Services</a:t>
            </a:r>
          </a:p>
        </p:txBody>
      </p:sp>
      <p:sp>
        <p:nvSpPr>
          <p:cNvPr id="3" name="Rectangle 2"/>
          <p:cNvSpPr/>
          <p:nvPr/>
        </p:nvSpPr>
        <p:spPr>
          <a:xfrm>
            <a:off x="142875" y="893763"/>
            <a:ext cx="1868488" cy="2190750"/>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solidFill>
                  <a:schemeClr val="tx2"/>
                </a:solidFill>
              </a:rPr>
              <a:t>Mobile</a:t>
            </a:r>
            <a:endParaRPr lang="en-US" dirty="0">
              <a:solidFill>
                <a:schemeClr val="tx2"/>
              </a:solidFill>
            </a:endParaRPr>
          </a:p>
        </p:txBody>
      </p:sp>
      <p:sp>
        <p:nvSpPr>
          <p:cNvPr id="6" name="Rectangle 5"/>
          <p:cNvSpPr/>
          <p:nvPr/>
        </p:nvSpPr>
        <p:spPr>
          <a:xfrm>
            <a:off x="7121525" y="893763"/>
            <a:ext cx="1890713" cy="3670300"/>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solidFill>
                  <a:srgbClr val="000000"/>
                </a:solidFill>
              </a:rPr>
              <a:t>Cloud Native</a:t>
            </a:r>
          </a:p>
          <a:p>
            <a:pPr algn="ctr">
              <a:defRPr/>
            </a:pPr>
            <a:endParaRPr lang="en-US" dirty="0"/>
          </a:p>
        </p:txBody>
      </p:sp>
      <p:pic>
        <p:nvPicPr>
          <p:cNvPr id="18438" name="Picture 17" descr="icon_apigateway_cf@2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4950" y="1501775"/>
            <a:ext cx="63976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19" descr="icon_datastaxenterprise_cf@2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22675" y="1260475"/>
            <a:ext cx="63976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21" descr="icon_gemfire_cf@2x.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14738" y="3754438"/>
            <a:ext cx="64135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22" descr="icon_pushnotification_cf@2x.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9713" y="2357438"/>
            <a:ext cx="63976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23" descr="icon_rabbitmq_cf@2x.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30613" y="2106613"/>
            <a:ext cx="63658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24" descr="icon_redis_cf@2x.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35188" y="1262063"/>
            <a:ext cx="6381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Picture 25" descr="icon_springxd_cf@2x.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135188" y="2933700"/>
            <a:ext cx="64135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5" name="Picture 27"/>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133600" y="2108200"/>
            <a:ext cx="63976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6" name="Picture 3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128838" y="3779838"/>
            <a:ext cx="63976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7" name="pasted-imag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26313" y="126047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8448" name="pasted-image.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32663" y="2006600"/>
            <a:ext cx="633412"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8449" name="pasted-image.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34250" y="2747963"/>
            <a:ext cx="633413"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8450" name="Picture 9" descr="icon_pivotalhd_cf@2x.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3630613" y="2938463"/>
            <a:ext cx="6318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1" name="TextBox 10"/>
          <p:cNvSpPr txBox="1">
            <a:spLocks noChangeArrowheads="1"/>
          </p:cNvSpPr>
          <p:nvPr/>
        </p:nvSpPr>
        <p:spPr bwMode="auto">
          <a:xfrm>
            <a:off x="985838" y="1501775"/>
            <a:ext cx="10048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accent1"/>
                </a:solidFill>
                <a:latin typeface="FreightSans Pro Medium" charset="0"/>
                <a:cs typeface="FreightSans Pro Medium" charset="0"/>
              </a:rPr>
              <a:t>App</a:t>
            </a:r>
          </a:p>
          <a:p>
            <a:pPr eaLnBrk="1" hangingPunct="1"/>
            <a:r>
              <a:rPr lang="en-US" sz="1200">
                <a:solidFill>
                  <a:schemeClr val="accent1"/>
                </a:solidFill>
                <a:latin typeface="FreightSans Pro Medium" charset="0"/>
                <a:cs typeface="FreightSans Pro Medium" charset="0"/>
              </a:rPr>
              <a:t>Distribution</a:t>
            </a:r>
          </a:p>
        </p:txBody>
      </p:sp>
      <p:sp>
        <p:nvSpPr>
          <p:cNvPr id="18452" name="TextBox 37"/>
          <p:cNvSpPr txBox="1">
            <a:spLocks noChangeArrowheads="1"/>
          </p:cNvSpPr>
          <p:nvPr/>
        </p:nvSpPr>
        <p:spPr bwMode="auto">
          <a:xfrm>
            <a:off x="974725" y="2336800"/>
            <a:ext cx="1036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Push Notifications</a:t>
            </a:r>
          </a:p>
        </p:txBody>
      </p:sp>
      <p:sp>
        <p:nvSpPr>
          <p:cNvPr id="18453" name="TextBox 40"/>
          <p:cNvSpPr txBox="1">
            <a:spLocks noChangeArrowheads="1"/>
          </p:cNvSpPr>
          <p:nvPr/>
        </p:nvSpPr>
        <p:spPr bwMode="auto">
          <a:xfrm>
            <a:off x="4281488" y="2247900"/>
            <a:ext cx="9096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RabbitMQ</a:t>
            </a:r>
          </a:p>
        </p:txBody>
      </p:sp>
      <p:sp>
        <p:nvSpPr>
          <p:cNvPr id="18454" name="TextBox 41"/>
          <p:cNvSpPr txBox="1">
            <a:spLocks noChangeArrowheads="1"/>
          </p:cNvSpPr>
          <p:nvPr/>
        </p:nvSpPr>
        <p:spPr bwMode="auto">
          <a:xfrm>
            <a:off x="5900738" y="2159000"/>
            <a:ext cx="1006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Concourse</a:t>
            </a:r>
          </a:p>
        </p:txBody>
      </p:sp>
      <p:sp>
        <p:nvSpPr>
          <p:cNvPr id="18455" name="TextBox 42"/>
          <p:cNvSpPr txBox="1">
            <a:spLocks noChangeArrowheads="1"/>
          </p:cNvSpPr>
          <p:nvPr/>
        </p:nvSpPr>
        <p:spPr bwMode="auto">
          <a:xfrm>
            <a:off x="2733675" y="3116263"/>
            <a:ext cx="10048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Data Flow</a:t>
            </a:r>
          </a:p>
        </p:txBody>
      </p:sp>
      <p:sp>
        <p:nvSpPr>
          <p:cNvPr id="18456" name="TextBox 44"/>
          <p:cNvSpPr txBox="1">
            <a:spLocks noChangeArrowheads="1"/>
          </p:cNvSpPr>
          <p:nvPr/>
        </p:nvSpPr>
        <p:spPr bwMode="auto">
          <a:xfrm>
            <a:off x="8005763" y="1349375"/>
            <a:ext cx="1006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Config Server</a:t>
            </a:r>
          </a:p>
        </p:txBody>
      </p:sp>
      <p:sp>
        <p:nvSpPr>
          <p:cNvPr id="18457" name="TextBox 45"/>
          <p:cNvSpPr txBox="1">
            <a:spLocks noChangeArrowheads="1"/>
          </p:cNvSpPr>
          <p:nvPr/>
        </p:nvSpPr>
        <p:spPr bwMode="auto">
          <a:xfrm>
            <a:off x="8008938" y="2100263"/>
            <a:ext cx="1006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Service Directory</a:t>
            </a:r>
          </a:p>
        </p:txBody>
      </p:sp>
      <p:sp>
        <p:nvSpPr>
          <p:cNvPr id="18458" name="TextBox 46"/>
          <p:cNvSpPr txBox="1">
            <a:spLocks noChangeArrowheads="1"/>
          </p:cNvSpPr>
          <p:nvPr/>
        </p:nvSpPr>
        <p:spPr bwMode="auto">
          <a:xfrm>
            <a:off x="8005763" y="2817813"/>
            <a:ext cx="1006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Circuit Breaker</a:t>
            </a:r>
          </a:p>
        </p:txBody>
      </p:sp>
      <p:sp>
        <p:nvSpPr>
          <p:cNvPr id="18459" name="TextBox 48"/>
          <p:cNvSpPr txBox="1">
            <a:spLocks noChangeArrowheads="1"/>
          </p:cNvSpPr>
          <p:nvPr/>
        </p:nvSpPr>
        <p:spPr bwMode="auto">
          <a:xfrm>
            <a:off x="4256088" y="1349375"/>
            <a:ext cx="10048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DataStax Cassandra</a:t>
            </a:r>
          </a:p>
        </p:txBody>
      </p:sp>
      <p:sp>
        <p:nvSpPr>
          <p:cNvPr id="18460" name="TextBox 49"/>
          <p:cNvSpPr txBox="1">
            <a:spLocks noChangeArrowheads="1"/>
          </p:cNvSpPr>
          <p:nvPr/>
        </p:nvSpPr>
        <p:spPr bwMode="auto">
          <a:xfrm>
            <a:off x="4260850" y="3989388"/>
            <a:ext cx="8826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GemFire</a:t>
            </a:r>
          </a:p>
        </p:txBody>
      </p:sp>
      <p:sp>
        <p:nvSpPr>
          <p:cNvPr id="18461" name="TextBox 51"/>
          <p:cNvSpPr txBox="1">
            <a:spLocks noChangeArrowheads="1"/>
          </p:cNvSpPr>
          <p:nvPr/>
        </p:nvSpPr>
        <p:spPr bwMode="auto">
          <a:xfrm>
            <a:off x="4267200" y="3116263"/>
            <a:ext cx="1006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PivotalHD</a:t>
            </a:r>
          </a:p>
        </p:txBody>
      </p:sp>
      <p:sp>
        <p:nvSpPr>
          <p:cNvPr id="18462" name="TextBox 52"/>
          <p:cNvSpPr txBox="1">
            <a:spLocks noChangeArrowheads="1"/>
          </p:cNvSpPr>
          <p:nvPr/>
        </p:nvSpPr>
        <p:spPr bwMode="auto">
          <a:xfrm>
            <a:off x="2722563" y="1443038"/>
            <a:ext cx="1006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Redis</a:t>
            </a:r>
          </a:p>
        </p:txBody>
      </p:sp>
      <p:sp>
        <p:nvSpPr>
          <p:cNvPr id="18463" name="TextBox 53"/>
          <p:cNvSpPr txBox="1">
            <a:spLocks noChangeArrowheads="1"/>
          </p:cNvSpPr>
          <p:nvPr/>
        </p:nvSpPr>
        <p:spPr bwMode="auto">
          <a:xfrm>
            <a:off x="2722563" y="2271713"/>
            <a:ext cx="1006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MySQL</a:t>
            </a:r>
          </a:p>
        </p:txBody>
      </p:sp>
      <p:sp>
        <p:nvSpPr>
          <p:cNvPr id="18464" name="TextBox 55"/>
          <p:cNvSpPr txBox="1">
            <a:spLocks noChangeArrowheads="1"/>
          </p:cNvSpPr>
          <p:nvPr/>
        </p:nvSpPr>
        <p:spPr bwMode="auto">
          <a:xfrm>
            <a:off x="2725738" y="3779838"/>
            <a:ext cx="9350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Session state caching</a:t>
            </a:r>
            <a:endParaRPr lang="en-US" sz="1000">
              <a:solidFill>
                <a:schemeClr val="bg2"/>
              </a:solidFill>
              <a:latin typeface="FreightSans Pro Medium" charset="0"/>
              <a:cs typeface="FreightSans Pro Medium" charset="0"/>
            </a:endParaRPr>
          </a:p>
        </p:txBody>
      </p:sp>
      <p:sp>
        <p:nvSpPr>
          <p:cNvPr id="48" name="Rectangle 47"/>
          <p:cNvSpPr/>
          <p:nvPr/>
        </p:nvSpPr>
        <p:spPr>
          <a:xfrm>
            <a:off x="142875" y="3128963"/>
            <a:ext cx="1868488" cy="1422400"/>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solidFill>
                  <a:schemeClr val="tx2"/>
                </a:solidFill>
              </a:rPr>
              <a:t>Security</a:t>
            </a:r>
            <a:endParaRPr lang="en-US" dirty="0">
              <a:solidFill>
                <a:schemeClr val="tx2"/>
              </a:solidFill>
            </a:endParaRPr>
          </a:p>
        </p:txBody>
      </p:sp>
      <p:pic>
        <p:nvPicPr>
          <p:cNvPr id="18466" name="Picture 5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39713" y="3675063"/>
            <a:ext cx="63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67" name="TextBox 57"/>
          <p:cNvSpPr txBox="1">
            <a:spLocks noChangeArrowheads="1"/>
          </p:cNvSpPr>
          <p:nvPr/>
        </p:nvSpPr>
        <p:spPr bwMode="auto">
          <a:xfrm>
            <a:off x="808038" y="3800475"/>
            <a:ext cx="11731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Single Sign-on</a:t>
            </a:r>
          </a:p>
        </p:txBody>
      </p:sp>
      <p:sp>
        <p:nvSpPr>
          <p:cNvPr id="59" name="Rectangle 58"/>
          <p:cNvSpPr/>
          <p:nvPr/>
        </p:nvSpPr>
        <p:spPr>
          <a:xfrm>
            <a:off x="5189538" y="2740025"/>
            <a:ext cx="1879600" cy="1824038"/>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solidFill>
                  <a:srgbClr val="000000"/>
                </a:solidFill>
              </a:rPr>
              <a:t>Monitoring</a:t>
            </a:r>
            <a:endParaRPr lang="en-US" sz="2000" b="1" dirty="0">
              <a:solidFill>
                <a:srgbClr val="000000"/>
              </a:solidFill>
            </a:endParaRPr>
          </a:p>
          <a:p>
            <a:pPr algn="ctr">
              <a:defRPr/>
            </a:pPr>
            <a:endParaRPr lang="en-US" dirty="0"/>
          </a:p>
        </p:txBody>
      </p:sp>
      <p:sp>
        <p:nvSpPr>
          <p:cNvPr id="18469" name="TextBox 59"/>
          <p:cNvSpPr txBox="1">
            <a:spLocks noChangeArrowheads="1"/>
          </p:cNvSpPr>
          <p:nvPr/>
        </p:nvSpPr>
        <p:spPr bwMode="auto">
          <a:xfrm>
            <a:off x="5913438" y="1443038"/>
            <a:ext cx="9445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Git Lab</a:t>
            </a:r>
          </a:p>
        </p:txBody>
      </p:sp>
      <p:sp>
        <p:nvSpPr>
          <p:cNvPr id="18470" name="TextBox 61"/>
          <p:cNvSpPr txBox="1">
            <a:spLocks noChangeArrowheads="1"/>
          </p:cNvSpPr>
          <p:nvPr/>
        </p:nvSpPr>
        <p:spPr bwMode="auto">
          <a:xfrm>
            <a:off x="5972175" y="4117975"/>
            <a:ext cx="1006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New Relic</a:t>
            </a:r>
          </a:p>
        </p:txBody>
      </p:sp>
      <p:sp>
        <p:nvSpPr>
          <p:cNvPr id="18471" name="TextBox 62"/>
          <p:cNvSpPr txBox="1">
            <a:spLocks noChangeArrowheads="1"/>
          </p:cNvSpPr>
          <p:nvPr/>
        </p:nvSpPr>
        <p:spPr bwMode="auto">
          <a:xfrm>
            <a:off x="5972175" y="3225800"/>
            <a:ext cx="1006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2"/>
                </a:solidFill>
                <a:latin typeface="FreightSans Pro Medium" charset="0"/>
                <a:cs typeface="FreightSans Pro Medium" charset="0"/>
              </a:rPr>
              <a:t>App Dynamics</a:t>
            </a:r>
          </a:p>
        </p:txBody>
      </p:sp>
      <p:pic>
        <p:nvPicPr>
          <p:cNvPr id="18472" name="Picture 29" descr="gitlab.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5260975" y="1260475"/>
            <a:ext cx="63976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3" name="Picture 31" descr="elk.pn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275263" y="3128963"/>
            <a:ext cx="638175"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4" name="Picture 69" descr="newrelic.pn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5286375" y="3859213"/>
            <a:ext cx="627063"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 descr="http://photos4.meetupstatic.com/photos/event/7/8/f/c/global_249990972.jpe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18476" name="TextBox 72"/>
          <p:cNvSpPr txBox="1">
            <a:spLocks noChangeArrowheads="1"/>
          </p:cNvSpPr>
          <p:nvPr/>
        </p:nvSpPr>
        <p:spPr bwMode="auto">
          <a:xfrm>
            <a:off x="7277100" y="3994150"/>
            <a:ext cx="1127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latin typeface="FreightSans Pro Medium" charset="0"/>
                <a:cs typeface="FreightSans Pro Medium" charset="0"/>
              </a:rPr>
              <a:t>Powered by</a:t>
            </a:r>
          </a:p>
        </p:txBody>
      </p:sp>
      <p:pic>
        <p:nvPicPr>
          <p:cNvPr id="18477" name="Picture 1"/>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5260975" y="197167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05795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366713" y="325438"/>
            <a:ext cx="8410575" cy="460375"/>
          </a:xfrm>
        </p:spPr>
        <p:txBody>
          <a:bodyPr/>
          <a:lstStyle/>
          <a:p>
            <a:pPr>
              <a:spcBef>
                <a:spcPct val="0"/>
              </a:spcBef>
            </a:pPr>
            <a:r>
              <a:rPr lang="en-US" sz="2800">
                <a:solidFill>
                  <a:srgbClr val="008881"/>
                </a:solidFill>
                <a:latin typeface="Arial" charset="0"/>
                <a:ea typeface="ＭＳ Ｐゴシック" charset="0"/>
                <a:sym typeface="Arial" charset="0"/>
              </a:rPr>
              <a:t>Self provisioning - Creating and Binding a Service</a:t>
            </a:r>
          </a:p>
        </p:txBody>
      </p:sp>
      <p:sp>
        <p:nvSpPr>
          <p:cNvPr id="4" name="Rounded Rectangle 3"/>
          <p:cNvSpPr/>
          <p:nvPr/>
        </p:nvSpPr>
        <p:spPr>
          <a:xfrm>
            <a:off x="1981200" y="1276350"/>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338" y="2651125"/>
            <a:ext cx="3276600" cy="374650"/>
          </a:xfrm>
          <a:prstGeom prst="roundRect">
            <a:avLst>
              <a:gd name="adj" fmla="val 8685"/>
            </a:avLst>
          </a:prstGeom>
          <a:solidFill>
            <a:srgbClr val="0A1831">
              <a:alpha val="25000"/>
            </a:srgbClr>
          </a:solidFill>
          <a:ln w="41275">
            <a:noFill/>
            <a:round/>
            <a:headEnd/>
            <a:tailEnd/>
          </a:ln>
        </p:spPr>
        <p:txBody>
          <a:bodyPr wrap="none" lIns="182880" tIns="0" rIns="0" bIns="0" anchor="ctr"/>
          <a:lstStyle/>
          <a:p>
            <a:pPr fontAlgn="auto">
              <a:spcBef>
                <a:spcPts val="0"/>
              </a:spcBef>
              <a:spcAft>
                <a:spcPts val="0"/>
              </a:spcAft>
              <a:defRPr/>
            </a:pPr>
            <a:r>
              <a:rPr lang="en-US" sz="1600" dirty="0">
                <a:solidFill>
                  <a:prstClr val="white">
                    <a:lumMod val="95000"/>
                  </a:prstClr>
                </a:solidFill>
                <a:latin typeface="Calibri"/>
                <a:ea typeface="+mn-ea"/>
              </a:rPr>
              <a:t>Router</a:t>
            </a:r>
          </a:p>
        </p:txBody>
      </p:sp>
      <p:sp>
        <p:nvSpPr>
          <p:cNvPr id="21508" name="Rectangle 5"/>
          <p:cNvSpPr>
            <a:spLocks noChangeArrowheads="1"/>
          </p:cNvSpPr>
          <p:nvPr/>
        </p:nvSpPr>
        <p:spPr bwMode="auto">
          <a:xfrm>
            <a:off x="2422525" y="3824288"/>
            <a:ext cx="27209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solidFill>
                  <a:srgbClr val="000000"/>
                </a:solidFill>
                <a:latin typeface="Calibri" charset="0"/>
              </a:rPr>
              <a:t>Pivotal Cloud Foundry</a:t>
            </a:r>
          </a:p>
          <a:p>
            <a:pPr algn="r"/>
            <a:r>
              <a:rPr lang="en-US">
                <a:solidFill>
                  <a:srgbClr val="000000"/>
                </a:solidFill>
                <a:latin typeface="Calibri" charset="0"/>
              </a:rPr>
              <a:t>Elastic Runtime</a:t>
            </a:r>
          </a:p>
        </p:txBody>
      </p:sp>
      <p:sp>
        <p:nvSpPr>
          <p:cNvPr id="7" name="Oval 42"/>
          <p:cNvSpPr/>
          <p:nvPr/>
        </p:nvSpPr>
        <p:spPr>
          <a:xfrm>
            <a:off x="2192338" y="3465513"/>
            <a:ext cx="230187" cy="230187"/>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1510" name="Group 20"/>
          <p:cNvGrpSpPr>
            <a:grpSpLocks/>
          </p:cNvGrpSpPr>
          <p:nvPr/>
        </p:nvGrpSpPr>
        <p:grpSpPr bwMode="auto">
          <a:xfrm>
            <a:off x="2832100" y="1438275"/>
            <a:ext cx="2273300" cy="442913"/>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a:solidFill>
                    <a:schemeClr val="bg1"/>
                  </a:solidFill>
                  <a:latin typeface="+mn-lt"/>
                  <a:ea typeface="+mn-ea"/>
                </a:rPr>
                <a:t>DB</a:t>
              </a:r>
            </a:p>
          </p:txBody>
        </p:sp>
        <p:sp>
          <p:nvSpPr>
            <p:cNvPr id="17" name="Oval 194"/>
            <p:cNvSpPr/>
            <p:nvPr/>
          </p:nvSpPr>
          <p:spPr>
            <a:xfrm>
              <a:off x="3511372" y="1612888"/>
              <a:ext cx="206251" cy="21470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8" name="TextBox 17"/>
          <p:cNvSpPr txBox="1">
            <a:spLocks noChangeArrowheads="1"/>
          </p:cNvSpPr>
          <p:nvPr/>
        </p:nvSpPr>
        <p:spPr bwMode="auto">
          <a:xfrm>
            <a:off x="4114800" y="1428750"/>
            <a:ext cx="925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1"/>
                </a:solidFill>
              </a:rPr>
              <a:t>Service</a:t>
            </a:r>
          </a:p>
          <a:p>
            <a:pPr eaLnBrk="1" hangingPunct="1"/>
            <a:r>
              <a:rPr lang="en-US" sz="1200">
                <a:solidFill>
                  <a:schemeClr val="bg1"/>
                </a:solidFill>
              </a:rPr>
              <a:t>credentials</a:t>
            </a:r>
          </a:p>
        </p:txBody>
      </p:sp>
      <p:sp>
        <p:nvSpPr>
          <p:cNvPr id="35" name="Right Arrow 34"/>
          <p:cNvSpPr/>
          <p:nvPr/>
        </p:nvSpPr>
        <p:spPr>
          <a:xfrm rot="10800000">
            <a:off x="3746500" y="2497138"/>
            <a:ext cx="1614488"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Right Arrow 36"/>
          <p:cNvSpPr/>
          <p:nvPr/>
        </p:nvSpPr>
        <p:spPr>
          <a:xfrm rot="10800000">
            <a:off x="3746500" y="3122613"/>
            <a:ext cx="1614488"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Right Arrow 47"/>
          <p:cNvSpPr/>
          <p:nvPr/>
        </p:nvSpPr>
        <p:spPr>
          <a:xfrm rot="10800000">
            <a:off x="1217613" y="2497138"/>
            <a:ext cx="1614487"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Right Arrow 49"/>
          <p:cNvSpPr/>
          <p:nvPr/>
        </p:nvSpPr>
        <p:spPr>
          <a:xfrm rot="10800000">
            <a:off x="1217613" y="3122613"/>
            <a:ext cx="1614487"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5" name="Right Arrow 54"/>
          <p:cNvSpPr/>
          <p:nvPr/>
        </p:nvSpPr>
        <p:spPr>
          <a:xfrm rot="10800000">
            <a:off x="6270625" y="2497138"/>
            <a:ext cx="1616075"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ight Arrow 56"/>
          <p:cNvSpPr/>
          <p:nvPr/>
        </p:nvSpPr>
        <p:spPr>
          <a:xfrm rot="10800000">
            <a:off x="6270625" y="3122613"/>
            <a:ext cx="1616075"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9" name="Right Arrow 58"/>
          <p:cNvSpPr/>
          <p:nvPr/>
        </p:nvSpPr>
        <p:spPr>
          <a:xfrm>
            <a:off x="6270625" y="2184400"/>
            <a:ext cx="1616075"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anchor="ctr"/>
          <a:lstStyle/>
          <a:p>
            <a:pPr algn="ctr">
              <a:defRPr/>
            </a:pPr>
            <a:r>
              <a:rPr lang="en-US" sz="1000" b="1" dirty="0">
                <a:solidFill>
                  <a:schemeClr val="bg1"/>
                </a:solidFill>
              </a:rPr>
              <a:t>reserve resources</a:t>
            </a:r>
          </a:p>
        </p:txBody>
      </p:sp>
      <p:sp>
        <p:nvSpPr>
          <p:cNvPr id="63" name="Right Arrow 62"/>
          <p:cNvSpPr/>
          <p:nvPr/>
        </p:nvSpPr>
        <p:spPr>
          <a:xfrm>
            <a:off x="1220788" y="2184400"/>
            <a:ext cx="1614487"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anchor="ctr"/>
          <a:lstStyle/>
          <a:p>
            <a:pPr algn="ctr">
              <a:defRPr/>
            </a:pPr>
            <a:r>
              <a:rPr lang="en-US" sz="1000" b="1" dirty="0">
                <a:solidFill>
                  <a:schemeClr val="bg1"/>
                </a:solidFill>
              </a:rPr>
              <a:t>create service (HTTP)</a:t>
            </a:r>
          </a:p>
        </p:txBody>
      </p:sp>
      <p:sp>
        <p:nvSpPr>
          <p:cNvPr id="64" name="Right Arrow 63"/>
          <p:cNvSpPr/>
          <p:nvPr/>
        </p:nvSpPr>
        <p:spPr>
          <a:xfrm>
            <a:off x="3744913" y="2184400"/>
            <a:ext cx="1614487"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anchor="ctr"/>
          <a:lstStyle/>
          <a:p>
            <a:pPr algn="ctr">
              <a:defRPr/>
            </a:pPr>
            <a:r>
              <a:rPr lang="en-US" sz="1000" b="1" dirty="0">
                <a:solidFill>
                  <a:schemeClr val="bg1"/>
                </a:solidFill>
              </a:rPr>
              <a:t>create service (HTTP)</a:t>
            </a:r>
          </a:p>
        </p:txBody>
      </p:sp>
      <p:sp>
        <p:nvSpPr>
          <p:cNvPr id="65" name="Right Arrow 64"/>
          <p:cNvSpPr/>
          <p:nvPr/>
        </p:nvSpPr>
        <p:spPr>
          <a:xfrm>
            <a:off x="3746500" y="2819400"/>
            <a:ext cx="1614488"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anchor="ctr"/>
          <a:lstStyle/>
          <a:p>
            <a:pPr algn="ctr">
              <a:defRPr/>
            </a:pPr>
            <a:r>
              <a:rPr lang="en-US" sz="1000" b="1" dirty="0">
                <a:solidFill>
                  <a:schemeClr val="bg1"/>
                </a:solidFill>
              </a:rPr>
              <a:t>bind service (HTTP)</a:t>
            </a:r>
          </a:p>
        </p:txBody>
      </p:sp>
      <p:sp>
        <p:nvSpPr>
          <p:cNvPr id="66" name="Right Arrow 65"/>
          <p:cNvSpPr/>
          <p:nvPr/>
        </p:nvSpPr>
        <p:spPr>
          <a:xfrm>
            <a:off x="1222375" y="2822575"/>
            <a:ext cx="1614488"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anchor="ctr"/>
          <a:lstStyle/>
          <a:p>
            <a:pPr algn="ctr">
              <a:defRPr/>
            </a:pPr>
            <a:r>
              <a:rPr lang="en-US" sz="1000" b="1" dirty="0">
                <a:solidFill>
                  <a:schemeClr val="bg1"/>
                </a:solidFill>
              </a:rPr>
              <a:t>bind service (HTTP)</a:t>
            </a:r>
          </a:p>
        </p:txBody>
      </p:sp>
      <p:sp>
        <p:nvSpPr>
          <p:cNvPr id="67" name="Right Arrow 66"/>
          <p:cNvSpPr/>
          <p:nvPr/>
        </p:nvSpPr>
        <p:spPr>
          <a:xfrm>
            <a:off x="6270625" y="2822575"/>
            <a:ext cx="1616075"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613"/>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lstStyle/>
          <a:p>
            <a:pPr algn="ctr" fontAlgn="auto">
              <a:spcBef>
                <a:spcPts val="0"/>
              </a:spcBef>
              <a:spcAft>
                <a:spcPts val="0"/>
              </a:spcAft>
              <a:defRPr/>
            </a:pPr>
            <a:r>
              <a:rPr lang="en-US" sz="1200" b="1" dirty="0">
                <a:solidFill>
                  <a:schemeClr val="bg1"/>
                </a:solidFill>
                <a:latin typeface="+mn-lt"/>
                <a:ea typeface="+mn-ea"/>
              </a:rPr>
              <a:t>CLI</a:t>
            </a:r>
          </a:p>
        </p:txBody>
      </p:sp>
      <p:sp>
        <p:nvSpPr>
          <p:cNvPr id="30" name="Rounded Rectangle 29"/>
          <p:cNvSpPr>
            <a:spLocks noChangeArrowheads="1"/>
          </p:cNvSpPr>
          <p:nvPr/>
        </p:nvSpPr>
        <p:spPr bwMode="auto">
          <a:xfrm>
            <a:off x="2832100" y="2190750"/>
            <a:ext cx="914400" cy="1217613"/>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lstStyle/>
          <a:p>
            <a:pPr algn="ctr" fontAlgn="auto">
              <a:spcBef>
                <a:spcPts val="0"/>
              </a:spcBef>
              <a:spcAft>
                <a:spcPts val="0"/>
              </a:spcAft>
              <a:defRPr/>
            </a:pPr>
            <a:r>
              <a:rPr lang="en-US" sz="1200" b="1" dirty="0">
                <a:solidFill>
                  <a:schemeClr val="bg1"/>
                </a:solidFill>
                <a:latin typeface="+mn-lt"/>
                <a:ea typeface="+mn-ea"/>
              </a:rPr>
              <a:t>Cloud Controller</a:t>
            </a:r>
          </a:p>
        </p:txBody>
      </p:sp>
      <p:sp>
        <p:nvSpPr>
          <p:cNvPr id="31" name="Rounded Rectangle 30"/>
          <p:cNvSpPr>
            <a:spLocks noChangeArrowheads="1"/>
          </p:cNvSpPr>
          <p:nvPr/>
        </p:nvSpPr>
        <p:spPr bwMode="auto">
          <a:xfrm>
            <a:off x="5359400" y="2190750"/>
            <a:ext cx="914400" cy="1217613"/>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lstStyle/>
          <a:p>
            <a:pPr algn="ctr" fontAlgn="auto">
              <a:spcBef>
                <a:spcPts val="0"/>
              </a:spcBef>
              <a:spcAft>
                <a:spcPts val="0"/>
              </a:spcAft>
              <a:defRPr/>
            </a:pPr>
            <a:r>
              <a:rPr lang="en-US" sz="1200" b="1" dirty="0">
                <a:solidFill>
                  <a:schemeClr val="bg1"/>
                </a:solidFill>
                <a:latin typeface="+mn-lt"/>
                <a:ea typeface="+mn-ea"/>
              </a:rPr>
              <a:t>Service</a:t>
            </a:r>
          </a:p>
          <a:p>
            <a:pPr algn="ctr" fontAlgn="auto">
              <a:spcBef>
                <a:spcPts val="0"/>
              </a:spcBef>
              <a:spcAft>
                <a:spcPts val="0"/>
              </a:spcAft>
              <a:defRPr/>
            </a:pPr>
            <a:r>
              <a:rPr lang="en-US" sz="1200" b="1" dirty="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700" y="2190750"/>
            <a:ext cx="914400" cy="1217613"/>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lstStyle/>
          <a:p>
            <a:pPr algn="ctr" fontAlgn="auto">
              <a:spcBef>
                <a:spcPts val="0"/>
              </a:spcBef>
              <a:spcAft>
                <a:spcPts val="0"/>
              </a:spcAft>
              <a:defRPr/>
            </a:pPr>
            <a:r>
              <a:rPr lang="en-US" sz="1200" b="1" dirty="0">
                <a:solidFill>
                  <a:schemeClr val="bg1"/>
                </a:solidFill>
                <a:latin typeface="+mn-lt"/>
                <a:ea typeface="+mn-ea"/>
              </a:rPr>
              <a:t>Data</a:t>
            </a:r>
          </a:p>
          <a:p>
            <a:pPr algn="ctr" fontAlgn="auto">
              <a:spcBef>
                <a:spcPts val="0"/>
              </a:spcBef>
              <a:spcAft>
                <a:spcPts val="0"/>
              </a:spcAft>
              <a:defRPr/>
            </a:pPr>
            <a:r>
              <a:rPr lang="en-US" sz="1200" b="1" dirty="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288" y="2786063"/>
            <a:ext cx="200025" cy="265112"/>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75"/>
          <p:cNvSpPr/>
          <p:nvPr/>
        </p:nvSpPr>
        <p:spPr>
          <a:xfrm>
            <a:off x="5702300" y="2786063"/>
            <a:ext cx="227013" cy="227012"/>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Rounded Rectangle 1"/>
          <p:cNvSpPr/>
          <p:nvPr/>
        </p:nvSpPr>
        <p:spPr>
          <a:xfrm>
            <a:off x="628650" y="2809875"/>
            <a:ext cx="266700" cy="212725"/>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170"/>
          <p:cNvSpPr/>
          <p:nvPr/>
        </p:nvSpPr>
        <p:spPr>
          <a:xfrm>
            <a:off x="8228013" y="2800350"/>
            <a:ext cx="230187" cy="222250"/>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8" name="Right Arrow 67"/>
          <p:cNvSpPr/>
          <p:nvPr/>
        </p:nvSpPr>
        <p:spPr>
          <a:xfrm rot="16200000">
            <a:off x="3134519" y="1883569"/>
            <a:ext cx="309562"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74022419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nodeType="afterGroup">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nodeType="afterGroup">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nodeType="afterGroup">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nodeType="afterGroup">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nodeType="afterGroup">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nodeType="afterGroup">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nodeType="afterGroup">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1" name="Title 1"/>
          <p:cNvSpPr>
            <a:spLocks noGrp="1"/>
          </p:cNvSpPr>
          <p:nvPr>
            <p:ph type="title"/>
          </p:nvPr>
        </p:nvSpPr>
        <p:spPr>
          <a:xfrm>
            <a:off x="366713" y="325438"/>
            <a:ext cx="8410575" cy="460375"/>
          </a:xfrm>
        </p:spPr>
        <p:txBody>
          <a:bodyPr/>
          <a:lstStyle/>
          <a:p>
            <a:pPr>
              <a:spcBef>
                <a:spcPct val="0"/>
              </a:spcBef>
            </a:pPr>
            <a:r>
              <a:rPr lang="en-US" sz="2800">
                <a:solidFill>
                  <a:srgbClr val="008881"/>
                </a:solidFill>
                <a:latin typeface="Arial" charset="0"/>
                <a:ea typeface="ＭＳ Ｐゴシック" charset="0"/>
                <a:sym typeface="Arial" charset="0"/>
              </a:rPr>
              <a:t>PCF Marketplace</a:t>
            </a:r>
          </a:p>
        </p:txBody>
      </p:sp>
      <p:pic>
        <p:nvPicPr>
          <p:cNvPr id="25602" name="Picture 3" descr="Service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89513" y="903288"/>
            <a:ext cx="4002087"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2" descr="ServicesMarketplace.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38650" y="2116138"/>
            <a:ext cx="4029075" cy="250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Placeholder 2"/>
          <p:cNvSpPr txBox="1">
            <a:spLocks/>
          </p:cNvSpPr>
          <p:nvPr/>
        </p:nvSpPr>
        <p:spPr bwMode="auto">
          <a:xfrm>
            <a:off x="195263" y="1136650"/>
            <a:ext cx="4243387"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Aft>
                <a:spcPts val="600"/>
              </a:spcAft>
              <a:buClr>
                <a:schemeClr val="bg2"/>
              </a:buClr>
              <a:buSzPct val="100000"/>
              <a:buFont typeface="Arial" charset="0"/>
              <a:buChar char="•"/>
            </a:pPr>
            <a:r>
              <a:rPr lang="en-US" dirty="0">
                <a:solidFill>
                  <a:srgbClr val="FFFFFF"/>
                </a:solidFill>
                <a:cs typeface="Arial" charset="0"/>
                <a:sym typeface="Arial" charset="0"/>
              </a:rPr>
              <a:t>Broad Services Ecosystem</a:t>
            </a:r>
          </a:p>
          <a:p>
            <a:pPr eaLnBrk="1" hangingPunct="1">
              <a:spcAft>
                <a:spcPts val="600"/>
              </a:spcAft>
              <a:buClr>
                <a:schemeClr val="bg2"/>
              </a:buClr>
              <a:buSzPct val="100000"/>
              <a:buFont typeface="Arial" charset="0"/>
              <a:buChar char="•"/>
            </a:pPr>
            <a:r>
              <a:rPr lang="en-US" dirty="0">
                <a:solidFill>
                  <a:srgbClr val="FFFFFF"/>
                </a:solidFill>
                <a:cs typeface="Arial" charset="0"/>
                <a:sym typeface="Arial" charset="0"/>
              </a:rPr>
              <a:t>Easy accessibility</a:t>
            </a:r>
          </a:p>
          <a:p>
            <a:pPr eaLnBrk="1" hangingPunct="1">
              <a:spcAft>
                <a:spcPts val="600"/>
              </a:spcAft>
              <a:buClr>
                <a:schemeClr val="bg2"/>
              </a:buClr>
              <a:buSzPct val="100000"/>
              <a:buFont typeface="Arial" charset="0"/>
              <a:buChar char="•"/>
            </a:pPr>
            <a:r>
              <a:rPr lang="en-US" dirty="0">
                <a:solidFill>
                  <a:srgbClr val="FFFFFF"/>
                </a:solidFill>
                <a:cs typeface="Arial" charset="0"/>
                <a:sym typeface="Arial" charset="0"/>
              </a:rPr>
              <a:t>Quick, self-provisioning</a:t>
            </a:r>
          </a:p>
        </p:txBody>
      </p:sp>
      <p:pic>
        <p:nvPicPr>
          <p:cNvPr id="7" name="Picture 6" descr="Screen Shot 2015-08-10 at 2.37.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717550"/>
            <a:ext cx="2732088"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990890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Shape 1200"/>
          <p:cNvSpPr>
            <a:spLocks noGrp="1"/>
          </p:cNvSpPr>
          <p:nvPr>
            <p:ph type="title" idx="4294967295"/>
          </p:nvPr>
        </p:nvSpPr>
        <p:spPr>
          <a:xfrm>
            <a:off x="643386" y="249914"/>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a:defRPr sz="1800">
                <a:solidFill>
                  <a:srgbClr val="000000"/>
                </a:solidFill>
                <a:uFillTx/>
              </a:defRPr>
            </a:pPr>
            <a:r>
              <a:rPr lang="en-US" sz="3200" dirty="0" smtClean="0">
                <a:solidFill>
                  <a:srgbClr val="2C95DD"/>
                </a:solidFill>
                <a:uFillTx/>
              </a:rPr>
              <a:t>Four Layers of High Availability – Built In</a:t>
            </a:r>
            <a:endParaRPr lang="en-US" sz="3200" dirty="0"/>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89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dirty="0">
                <a:solidFill>
                  <a:srgbClr val="FFFFFF"/>
                </a:solidFill>
              </a:rPr>
              <a:t> Application Instance</a:t>
            </a:r>
          </a:p>
          <a:p>
            <a:pPr lvl="0" defTabSz="457200">
              <a:lnSpc>
                <a:spcPct val="200000"/>
              </a:lnSpc>
              <a:defRPr>
                <a:solidFill>
                  <a:srgbClr val="000000"/>
                </a:solidFill>
                <a:uFillTx/>
              </a:defRPr>
            </a:pPr>
            <a:r>
              <a:rPr sz="2400" dirty="0">
                <a:solidFill>
                  <a:srgbClr val="FFFFFF"/>
                </a:solidFill>
              </a:rPr>
              <a:t> Platform Processes</a:t>
            </a:r>
          </a:p>
          <a:p>
            <a:pPr lvl="0" defTabSz="457200">
              <a:lnSpc>
                <a:spcPct val="200000"/>
              </a:lnSpc>
              <a:defRPr>
                <a:solidFill>
                  <a:srgbClr val="000000"/>
                </a:solidFill>
                <a:uFillTx/>
              </a:defRPr>
            </a:pPr>
            <a:r>
              <a:rPr sz="2400" dirty="0">
                <a:solidFill>
                  <a:srgbClr val="FFFFFF"/>
                </a:solidFill>
              </a:rPr>
              <a:t> Platform VMs</a:t>
            </a:r>
          </a:p>
          <a:p>
            <a:pPr lvl="0" defTabSz="457200">
              <a:lnSpc>
                <a:spcPct val="200000"/>
              </a:lnSpc>
              <a:defRPr>
                <a:solidFill>
                  <a:srgbClr val="000000"/>
                </a:solidFill>
                <a:uFillTx/>
              </a:defRPr>
            </a:pPr>
            <a:r>
              <a:rPr sz="2400" dirty="0">
                <a:solidFill>
                  <a:srgbClr val="FFFFFF"/>
                </a:solidFill>
              </a:rPr>
              <a:t> Availability Zones</a:t>
            </a:r>
          </a:p>
        </p:txBody>
      </p:sp>
    </p:spTree>
    <p:extLst>
      <p:ext uri="{BB962C8B-B14F-4D97-AF65-F5344CB8AC3E}">
        <p14:creationId xmlns:p14="http://schemas.microsoft.com/office/powerpoint/2010/main" val="736744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79" name="Title 1"/>
          <p:cNvSpPr txBox="1">
            <a:spLocks/>
          </p:cNvSpPr>
          <p:nvPr/>
        </p:nvSpPr>
        <p:spPr>
          <a:xfrm>
            <a:off x="2320085" y="44828"/>
            <a:ext cx="4724788"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Application Instance HA</a:t>
            </a:r>
            <a:endParaRPr lang="en-US" sz="3200" dirty="0">
              <a:solidFill>
                <a:schemeClr val="bg2"/>
              </a:solidFill>
              <a:latin typeface="Arial" charset="0"/>
            </a:endParaRPr>
          </a:p>
        </p:txBody>
      </p:sp>
    </p:spTree>
    <p:extLst>
      <p:ext uri="{BB962C8B-B14F-4D97-AF65-F5344CB8AC3E}">
        <p14:creationId xmlns:p14="http://schemas.microsoft.com/office/powerpoint/2010/main" val="39450185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
        <p:nvSpPr>
          <p:cNvPr id="78" name="Rectangle 77"/>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itle 1"/>
          <p:cNvSpPr txBox="1">
            <a:spLocks/>
          </p:cNvSpPr>
          <p:nvPr/>
        </p:nvSpPr>
        <p:spPr>
          <a:xfrm>
            <a:off x="2468942" y="128082"/>
            <a:ext cx="4431507"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Platform Process HA</a:t>
            </a:r>
            <a:endParaRPr lang="en-US" sz="3200" dirty="0">
              <a:solidFill>
                <a:schemeClr val="bg2"/>
              </a:solidFill>
              <a:latin typeface="Arial" charset="0"/>
            </a:endParaRPr>
          </a:p>
        </p:txBody>
      </p:sp>
    </p:spTree>
    <p:extLst>
      <p:ext uri="{BB962C8B-B14F-4D97-AF65-F5344CB8AC3E}">
        <p14:creationId xmlns:p14="http://schemas.microsoft.com/office/powerpoint/2010/main" val="20352230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par>
                                <p:cTn id="211" presetID="22" presetClass="entr" presetSubtype="1" fill="hold" grpId="0" nodeType="withEffect">
                                  <p:stCondLst>
                                    <p:cond delay="250"/>
                                  </p:stCondLst>
                                  <p:childTnLst>
                                    <p:set>
                                      <p:cBhvr>
                                        <p:cTn id="212" dur="1" fill="hold">
                                          <p:stCondLst>
                                            <p:cond delay="0"/>
                                          </p:stCondLst>
                                        </p:cTn>
                                        <p:tgtEl>
                                          <p:spTgt spid="78"/>
                                        </p:tgtEl>
                                        <p:attrNameLst>
                                          <p:attrName>style.visibility</p:attrName>
                                        </p:attrNameLst>
                                      </p:cBhvr>
                                      <p:to>
                                        <p:strVal val="visible"/>
                                      </p:to>
                                    </p:set>
                                    <p:animEffect transition="in" filter="wipe(up)">
                                      <p:cBhvr>
                                        <p:cTn id="213"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P spid="7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2</a:t>
            </a:fld>
            <a:endParaRPr lang="en-US"/>
          </a:p>
        </p:txBody>
      </p:sp>
      <p:sp>
        <p:nvSpPr>
          <p:cNvPr id="17" name="Shape 3787"/>
          <p:cNvSpPr/>
          <p:nvPr/>
        </p:nvSpPr>
        <p:spPr>
          <a:xfrm>
            <a:off x="6248993" y="3351574"/>
            <a:ext cx="2785657"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969735" y="2194184"/>
            <a:ext cx="1293529"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3">
            <a:alphaModFix/>
          </a:blip>
          <a:srcRect/>
          <a:stretch/>
        </p:blipFill>
        <p:spPr>
          <a:xfrm>
            <a:off x="6620296" y="2259020"/>
            <a:ext cx="592630" cy="623989"/>
          </a:xfrm>
          <a:prstGeom prst="rect">
            <a:avLst/>
          </a:prstGeom>
          <a:noFill/>
          <a:ln>
            <a:noFill/>
          </a:ln>
        </p:spPr>
      </p:pic>
      <p:sp>
        <p:nvSpPr>
          <p:cNvPr id="20" name="Shape 3791"/>
          <p:cNvSpPr/>
          <p:nvPr/>
        </p:nvSpPr>
        <p:spPr>
          <a:xfrm>
            <a:off x="5146660" y="1373985"/>
            <a:ext cx="1790812"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3722767" y="1172203"/>
            <a:ext cx="897106" cy="1288693"/>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1442672" y="1373985"/>
            <a:ext cx="1754988"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812331" y="3351574"/>
            <a:ext cx="1293529"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283264" y="2290313"/>
            <a:ext cx="2013667"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grpSp>
        <p:nvGrpSpPr>
          <p:cNvPr id="7" name="Group 6"/>
          <p:cNvGrpSpPr/>
          <p:nvPr/>
        </p:nvGrpSpPr>
        <p:grpSpPr>
          <a:xfrm>
            <a:off x="3504251" y="3030176"/>
            <a:ext cx="1311003" cy="1380376"/>
            <a:chOff x="3504251" y="3030176"/>
            <a:chExt cx="1311003" cy="1380376"/>
          </a:xfrm>
        </p:grpSpPr>
        <p:sp>
          <p:nvSpPr>
            <p:cNvPr id="69" name="Shape 3798"/>
            <p:cNvSpPr/>
            <p:nvPr/>
          </p:nvSpPr>
          <p:spPr>
            <a:xfrm>
              <a:off x="3504251" y="3030176"/>
              <a:ext cx="1311003" cy="1380376"/>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30" name="Shape 3799"/>
            <p:cNvSpPr txBox="1"/>
            <p:nvPr/>
          </p:nvSpPr>
          <p:spPr>
            <a:xfrm>
              <a:off x="3545931" y="3257896"/>
              <a:ext cx="1269323" cy="976246"/>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b="1" dirty="0">
                  <a:solidFill>
                    <a:srgbClr val="5A5A5A"/>
                  </a:solidFill>
                </a:rPr>
                <a:t>APPLICATION</a:t>
              </a:r>
              <a:endParaRPr lang="en-US" sz="1600" b="1" dirty="0">
                <a:solidFill>
                  <a:srgbClr val="5A5A5A"/>
                </a:solidFill>
              </a:endParaRPr>
            </a:p>
          </p:txBody>
        </p:sp>
      </p:grpSp>
      <p:sp>
        <p:nvSpPr>
          <p:cNvPr id="32" name="Shape 3800"/>
          <p:cNvSpPr/>
          <p:nvPr/>
        </p:nvSpPr>
        <p:spPr>
          <a:xfrm rot="10800000">
            <a:off x="1984139" y="3533794"/>
            <a:ext cx="1445339" cy="393273"/>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180008" y="2763734"/>
            <a:ext cx="1445349" cy="39345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1796406" y="2282575"/>
            <a:ext cx="917730" cy="7729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1839370" y="2339061"/>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APM </a:t>
            </a:r>
            <a:r>
              <a:rPr lang="en-US" dirty="0" smtClean="0">
                <a:solidFill>
                  <a:schemeClr val="lt1"/>
                </a:solidFill>
              </a:rPr>
              <a:t>&amp; Tracing</a:t>
            </a:r>
            <a:endParaRPr lang="en-US" dirty="0">
              <a:solidFill>
                <a:schemeClr val="lt1"/>
              </a:solidFill>
            </a:endParaRPr>
          </a:p>
        </p:txBody>
      </p:sp>
      <p:sp>
        <p:nvSpPr>
          <p:cNvPr id="38" name="Shape 3806"/>
          <p:cNvSpPr/>
          <p:nvPr/>
        </p:nvSpPr>
        <p:spPr>
          <a:xfrm rot="14400012">
            <a:off x="2677095" y="2210122"/>
            <a:ext cx="1521831" cy="373683"/>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105860" y="1351343"/>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135704" y="1378858"/>
            <a:ext cx="1368547"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Centralized Log Management</a:t>
            </a:r>
          </a:p>
        </p:txBody>
      </p:sp>
      <p:sp>
        <p:nvSpPr>
          <p:cNvPr id="49" name="Shape 3809"/>
          <p:cNvSpPr/>
          <p:nvPr/>
        </p:nvSpPr>
        <p:spPr>
          <a:xfrm rot="16200000">
            <a:off x="3408153" y="2003895"/>
            <a:ext cx="1521821" cy="373508"/>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3710266" y="1189549"/>
            <a:ext cx="917730" cy="7729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3745106" y="1175037"/>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Mobile Services</a:t>
            </a:r>
            <a:endParaRPr lang="en-US" dirty="0">
              <a:solidFill>
                <a:schemeClr val="lt1"/>
              </a:solidFill>
            </a:endParaRPr>
          </a:p>
        </p:txBody>
      </p:sp>
      <p:sp>
        <p:nvSpPr>
          <p:cNvPr id="52" name="Shape 3812"/>
          <p:cNvSpPr/>
          <p:nvPr/>
        </p:nvSpPr>
        <p:spPr>
          <a:xfrm rot="17999988">
            <a:off x="4139422" y="2210046"/>
            <a:ext cx="1521831" cy="373683"/>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802816" y="1351343"/>
            <a:ext cx="1446175"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776682" y="1384495"/>
            <a:ext cx="1542250"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Networking </a:t>
            </a:r>
          </a:p>
          <a:p>
            <a:pPr algn="ctr">
              <a:lnSpc>
                <a:spcPct val="90000"/>
              </a:lnSpc>
              <a:spcAft>
                <a:spcPts val="289"/>
              </a:spcAft>
              <a:buClr>
                <a:schemeClr val="lt1"/>
              </a:buClr>
              <a:buSzPct val="25000"/>
            </a:pPr>
            <a:r>
              <a:rPr lang="en-US" dirty="0" smtClean="0">
                <a:solidFill>
                  <a:schemeClr val="lt1"/>
                </a:solidFill>
              </a:rPr>
              <a:t>&amp; Load Balancing</a:t>
            </a:r>
            <a:endParaRPr lang="en-US" dirty="0">
              <a:solidFill>
                <a:schemeClr val="lt1"/>
              </a:solidFill>
            </a:endParaRPr>
          </a:p>
        </p:txBody>
      </p:sp>
      <p:sp>
        <p:nvSpPr>
          <p:cNvPr id="55" name="Shape 3815"/>
          <p:cNvSpPr/>
          <p:nvPr/>
        </p:nvSpPr>
        <p:spPr>
          <a:xfrm rot="19800012">
            <a:off x="4712841" y="2763816"/>
            <a:ext cx="1445349" cy="39345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602622" y="2193469"/>
            <a:ext cx="917730" cy="7729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602622" y="2207278"/>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Auto-Scaling</a:t>
            </a:r>
            <a:endParaRPr lang="en-US" dirty="0">
              <a:solidFill>
                <a:schemeClr val="lt1"/>
              </a:solidFill>
            </a:endParaRPr>
          </a:p>
        </p:txBody>
      </p:sp>
      <p:sp>
        <p:nvSpPr>
          <p:cNvPr id="58" name="Shape 3818"/>
          <p:cNvSpPr/>
          <p:nvPr/>
        </p:nvSpPr>
        <p:spPr>
          <a:xfrm>
            <a:off x="4908791" y="3533646"/>
            <a:ext cx="1445339" cy="393273"/>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895370" y="3343837"/>
            <a:ext cx="917730" cy="7729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899645" y="3363076"/>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Full Stack CI/CD platform</a:t>
            </a:r>
          </a:p>
        </p:txBody>
      </p:sp>
      <p:pic>
        <p:nvPicPr>
          <p:cNvPr id="61" name="Shape 3821"/>
          <p:cNvPicPr preferRelativeResize="0"/>
          <p:nvPr/>
        </p:nvPicPr>
        <p:blipFill rotWithShape="1">
          <a:blip r:embed="rId4">
            <a:alphaModFix/>
          </a:blip>
          <a:srcRect/>
          <a:stretch/>
        </p:blipFill>
        <p:spPr>
          <a:xfrm>
            <a:off x="350209" y="2357437"/>
            <a:ext cx="585755" cy="616751"/>
          </a:xfrm>
          <a:prstGeom prst="rect">
            <a:avLst/>
          </a:prstGeom>
          <a:noFill/>
          <a:ln>
            <a:noFill/>
          </a:ln>
        </p:spPr>
      </p:pic>
      <p:pic>
        <p:nvPicPr>
          <p:cNvPr id="62" name="Shape 3822"/>
          <p:cNvPicPr preferRelativeResize="0"/>
          <p:nvPr/>
        </p:nvPicPr>
        <p:blipFill rotWithShape="1">
          <a:blip r:embed="rId5">
            <a:alphaModFix/>
          </a:blip>
          <a:srcRect/>
          <a:stretch/>
        </p:blipFill>
        <p:spPr>
          <a:xfrm>
            <a:off x="1477106" y="1429738"/>
            <a:ext cx="592630" cy="623989"/>
          </a:xfrm>
          <a:prstGeom prst="rect">
            <a:avLst/>
          </a:prstGeom>
          <a:noFill/>
          <a:ln>
            <a:noFill/>
          </a:ln>
        </p:spPr>
      </p:pic>
      <p:pic>
        <p:nvPicPr>
          <p:cNvPr id="63" name="Shape 3823"/>
          <p:cNvPicPr preferRelativeResize="0"/>
          <p:nvPr/>
        </p:nvPicPr>
        <p:blipFill rotWithShape="1">
          <a:blip r:embed="rId6">
            <a:alphaModFix/>
          </a:blip>
          <a:srcRect/>
          <a:stretch/>
        </p:blipFill>
        <p:spPr>
          <a:xfrm>
            <a:off x="3863100" y="1724266"/>
            <a:ext cx="592630" cy="623989"/>
          </a:xfrm>
          <a:prstGeom prst="rect">
            <a:avLst/>
          </a:prstGeom>
          <a:noFill/>
          <a:ln>
            <a:noFill/>
          </a:ln>
        </p:spPr>
      </p:pic>
      <p:pic>
        <p:nvPicPr>
          <p:cNvPr id="64" name="Shape 3824"/>
          <p:cNvPicPr preferRelativeResize="0"/>
          <p:nvPr/>
        </p:nvPicPr>
        <p:blipFill rotWithShape="1">
          <a:blip r:embed="rId7">
            <a:alphaModFix/>
          </a:blip>
          <a:srcRect/>
          <a:stretch/>
        </p:blipFill>
        <p:spPr>
          <a:xfrm>
            <a:off x="856918" y="3420642"/>
            <a:ext cx="585755" cy="616751"/>
          </a:xfrm>
          <a:prstGeom prst="rect">
            <a:avLst/>
          </a:prstGeom>
          <a:noFill/>
          <a:ln>
            <a:noFill/>
          </a:ln>
        </p:spPr>
      </p:pic>
      <p:pic>
        <p:nvPicPr>
          <p:cNvPr id="65" name="Shape 2860"/>
          <p:cNvPicPr preferRelativeResize="0"/>
          <p:nvPr/>
        </p:nvPicPr>
        <p:blipFill rotWithShape="1">
          <a:blip r:embed="rId8">
            <a:alphaModFix/>
          </a:blip>
          <a:srcRect l="18484" r="17020"/>
          <a:stretch/>
        </p:blipFill>
        <p:spPr>
          <a:xfrm>
            <a:off x="6937473" y="3473463"/>
            <a:ext cx="492092" cy="516622"/>
          </a:xfrm>
          <a:prstGeom prst="rect">
            <a:avLst/>
          </a:prstGeom>
          <a:noFill/>
          <a:ln>
            <a:noFill/>
          </a:ln>
        </p:spPr>
      </p:pic>
      <p:pic>
        <p:nvPicPr>
          <p:cNvPr id="66" name="Shape 2861"/>
          <p:cNvPicPr preferRelativeResize="0"/>
          <p:nvPr/>
        </p:nvPicPr>
        <p:blipFill rotWithShape="1">
          <a:blip r:embed="rId9">
            <a:alphaModFix/>
          </a:blip>
          <a:srcRect/>
          <a:stretch/>
        </p:blipFill>
        <p:spPr>
          <a:xfrm>
            <a:off x="7548876" y="3501194"/>
            <a:ext cx="349448" cy="509082"/>
          </a:xfrm>
          <a:prstGeom prst="rect">
            <a:avLst/>
          </a:prstGeom>
          <a:noFill/>
          <a:ln>
            <a:noFill/>
          </a:ln>
        </p:spPr>
      </p:pic>
      <p:pic>
        <p:nvPicPr>
          <p:cNvPr id="67" name="Shape 2862"/>
          <p:cNvPicPr preferRelativeResize="0"/>
          <p:nvPr/>
        </p:nvPicPr>
        <p:blipFill rotWithShape="1">
          <a:blip r:embed="rId10">
            <a:alphaModFix/>
          </a:blip>
          <a:srcRect/>
          <a:stretch/>
        </p:blipFill>
        <p:spPr>
          <a:xfrm>
            <a:off x="7988291" y="3651668"/>
            <a:ext cx="939785" cy="186684"/>
          </a:xfrm>
          <a:prstGeom prst="rect">
            <a:avLst/>
          </a:prstGeom>
          <a:noFill/>
          <a:ln>
            <a:noFill/>
          </a:ln>
        </p:spPr>
      </p:pic>
      <p:pic>
        <p:nvPicPr>
          <p:cNvPr id="68" name="Shape 621"/>
          <p:cNvPicPr preferRelativeResize="0"/>
          <p:nvPr/>
        </p:nvPicPr>
        <p:blipFill rotWithShape="1">
          <a:blip r:embed="rId11">
            <a:alphaModFix/>
          </a:blip>
          <a:srcRect b="20432"/>
          <a:stretch/>
        </p:blipFill>
        <p:spPr>
          <a:xfrm>
            <a:off x="1018229" y="2364326"/>
            <a:ext cx="672035" cy="578637"/>
          </a:xfrm>
          <a:prstGeom prst="rect">
            <a:avLst/>
          </a:prstGeom>
          <a:noFill/>
          <a:ln>
            <a:noFill/>
          </a:ln>
        </p:spPr>
      </p:pic>
      <p:grpSp>
        <p:nvGrpSpPr>
          <p:cNvPr id="5" name="Group 4"/>
          <p:cNvGrpSpPr/>
          <p:nvPr/>
        </p:nvGrpSpPr>
        <p:grpSpPr>
          <a:xfrm>
            <a:off x="6318932" y="1436902"/>
            <a:ext cx="559177" cy="557039"/>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3807"/>
          <p:cNvSpPr/>
          <p:nvPr/>
        </p:nvSpPr>
        <p:spPr>
          <a:xfrm>
            <a:off x="1532163" y="3363076"/>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536042" y="3382793"/>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
        <p:nvSpPr>
          <p:cNvPr id="71" name="Title 3"/>
          <p:cNvSpPr>
            <a:spLocks noGrp="1"/>
          </p:cNvSpPr>
          <p:nvPr>
            <p:ph type="title"/>
          </p:nvPr>
        </p:nvSpPr>
        <p:spPr>
          <a:xfrm>
            <a:off x="283264" y="169445"/>
            <a:ext cx="9688286" cy="460374"/>
          </a:xfrm>
        </p:spPr>
        <p:txBody>
          <a:bodyPr/>
          <a:lstStyle/>
          <a:p>
            <a:r>
              <a:rPr lang="en-US" sz="3200" b="0" dirty="0" smtClean="0">
                <a:solidFill>
                  <a:srgbClr val="2C95DD"/>
                </a:solidFill>
              </a:rPr>
              <a:t>Cloud Foundry: An Application-centric Platform </a:t>
            </a:r>
            <a:r>
              <a:rPr lang="en-US" sz="3200" dirty="0">
                <a:solidFill>
                  <a:srgbClr val="2C95DD"/>
                </a:solidFill>
              </a:rPr>
              <a:t/>
            </a:r>
            <a:br>
              <a:rPr lang="en-US" sz="3200" dirty="0">
                <a:solidFill>
                  <a:srgbClr val="2C95DD"/>
                </a:solidFill>
              </a:rPr>
            </a:br>
            <a:endParaRPr lang="en-US" sz="3200" b="0" dirty="0">
              <a:solidFill>
                <a:schemeClr val="accent2"/>
              </a:solidFill>
            </a:endParaRPr>
          </a:p>
        </p:txBody>
      </p:sp>
      <p:pic>
        <p:nvPicPr>
          <p:cNvPr id="10" name="Picture 9"/>
          <p:cNvPicPr>
            <a:picLocks noChangeAspect="1"/>
          </p:cNvPicPr>
          <p:nvPr/>
        </p:nvPicPr>
        <p:blipFill>
          <a:blip r:embed="rId12"/>
          <a:stretch>
            <a:fillRect/>
          </a:stretch>
        </p:blipFill>
        <p:spPr>
          <a:xfrm>
            <a:off x="3053613" y="2796822"/>
            <a:ext cx="2093047" cy="2260491"/>
          </a:xfrm>
          <a:prstGeom prst="rect">
            <a:avLst/>
          </a:prstGeom>
        </p:spPr>
      </p:pic>
    </p:spTree>
    <p:extLst>
      <p:ext uri="{BB962C8B-B14F-4D97-AF65-F5344CB8AC3E}">
        <p14:creationId xmlns:p14="http://schemas.microsoft.com/office/powerpoint/2010/main" val="37910291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A6A6A6"/>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cs typeface="Arial"/>
              </a:rPr>
              <a:t>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dirty="0">
                <a:solidFill>
                  <a:srgbClr val="FFFFFF"/>
                </a:solidFill>
                <a:uFill>
                  <a:solidFill>
                    <a:srgbClr val="4D4D4D"/>
                  </a:solidFill>
                </a:uFill>
                <a:ea typeface="Avenir Next"/>
                <a:sym typeface="Avenir Next"/>
              </a:rPr>
              <a:t>        </a:t>
            </a:r>
            <a:r>
              <a:rPr sz="1200" b="1" dirty="0">
                <a:solidFill>
                  <a:srgbClr val="FFFFFF"/>
                </a:solidFill>
                <a:uFill>
                  <a:solidFill>
                    <a:srgbClr val="4D4D4D"/>
                  </a:solidFill>
                </a:uFill>
                <a:latin typeface="+mn-lt"/>
                <a:ea typeface="Avenir Next"/>
                <a:sym typeface="Avenir Next"/>
              </a:rPr>
              <a:t>Health </a:t>
            </a:r>
          </a:p>
          <a:p>
            <a:pPr lvl="0">
              <a:defRPr>
                <a:solidFill>
                  <a:srgbClr val="000000"/>
                </a:solidFill>
                <a:uFillTx/>
              </a:defRPr>
            </a:pPr>
            <a:r>
              <a:rPr sz="1200" b="1" dirty="0">
                <a:solidFill>
                  <a:srgbClr val="FFFFFF"/>
                </a:solidFill>
                <a:uFill>
                  <a:solidFill>
                    <a:srgbClr val="4D4D4D"/>
                  </a:solidFill>
                </a:uFill>
                <a:latin typeface="+mn-lt"/>
                <a:ea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chemeClr val="bg1">
              <a:lumMod val="65000"/>
            </a:schemeClr>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rPr>
              <a:t>DB</a:t>
            </a:r>
            <a:endParaRPr sz="1600" b="1" dirty="0">
              <a:solidFill>
                <a:srgbClr val="FFFFFF"/>
              </a:solidFill>
              <a:uFill>
                <a:solidFill>
                  <a:srgbClr val="4D4D4D"/>
                </a:solidFill>
              </a:uFill>
              <a:latin typeface="+mn-lt"/>
            </a:endParaRP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chemeClr val="bg2"/>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a:solidFill>
                  <a:srgbClr val="FFFFFF"/>
                </a:solidFill>
                <a:uFill>
                  <a:solidFill>
                    <a:srgbClr val="4D4D4D"/>
                  </a:solidFill>
                </a:uFill>
                <a:latin typeface="+mn-lt"/>
                <a:cs typeface="Aria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9" y="3417239"/>
            <a:ext cx="494348" cy="425506"/>
          </a:xfrm>
          <a:prstGeom prst="straightConnector1">
            <a:avLst/>
          </a:prstGeom>
          <a:ln w="19050">
            <a:solidFill>
              <a:srgbClr val="535353"/>
            </a:solidFill>
            <a:tailEnd type="triangle"/>
          </a:ln>
        </p:spPr>
      </p:cxnSp>
      <p:sp>
        <p:nvSpPr>
          <p:cNvPr id="1380" name="Shape 1380"/>
          <p:cNvSpPr/>
          <p:nvPr/>
        </p:nvSpPr>
        <p:spPr>
          <a:xfrm>
            <a:off x="2866537" y="3223036"/>
            <a:ext cx="1595113" cy="388405"/>
          </a:xfrm>
          <a:prstGeom prst="roundRect">
            <a:avLst>
              <a:gd name="adj" fmla="val 13079"/>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smtClean="0">
                <a:solidFill>
                  <a:srgbClr val="FFFFFF"/>
                </a:solidFill>
                <a:uFill>
                  <a:solidFill>
                    <a:srgbClr val="4D4D4D"/>
                  </a:solidFill>
                </a:uFill>
                <a:latin typeface="Arial"/>
                <a:cs typeface="Arial"/>
              </a:rPr>
              <a:t>        </a:t>
            </a:r>
            <a:r>
              <a:rPr lang="en-US" sz="1200" b="1" dirty="0" smtClean="0">
                <a:solidFill>
                  <a:srgbClr val="FFFFFF"/>
                </a:solidFill>
                <a:uFill>
                  <a:solidFill>
                    <a:srgbClr val="4D4D4D"/>
                  </a:solidFill>
                </a:uFill>
                <a:latin typeface="Arial"/>
                <a:cs typeface="Arial"/>
              </a:rPr>
              <a:t>Message Bus</a:t>
            </a:r>
            <a:endParaRPr sz="1200" b="1" dirty="0">
              <a:solidFill>
                <a:srgbClr val="FFFFFF"/>
              </a:solidFill>
              <a:uFill>
                <a:solidFill>
                  <a:srgbClr val="4D4D4D"/>
                </a:solidFill>
              </a:uFill>
              <a:latin typeface="Arial"/>
              <a:cs typeface="Arial"/>
            </a:endParaRP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800273" y="3004771"/>
            <a:ext cx="899523" cy="343576"/>
          </a:xfrm>
          <a:prstGeom prst="rect">
            <a:avLst/>
          </a:prstGeom>
        </p:spPr>
      </p:pic>
      <p:pic>
        <p:nvPicPr>
          <p:cNvPr id="1385" name="Picture 1384"/>
          <p:cNvPicPr/>
          <p:nvPr/>
        </p:nvPicPr>
        <p:blipFill>
          <a:blip r:embed="rId6">
            <a:extLst/>
          </a:blip>
          <a:stretch>
            <a:fillRect/>
          </a:stretch>
        </p:blipFill>
        <p:spPr>
          <a:xfrm>
            <a:off x="6800273" y="2240029"/>
            <a:ext cx="843579"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7" cy="682399"/>
            <a:chOff x="0" y="0"/>
            <a:chExt cx="2342735" cy="682398"/>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19"/>
              <a:ext cx="1023566" cy="343577"/>
              <a:chOff x="0" y="-34503"/>
              <a:chExt cx="1023565" cy="343576"/>
            </a:xfrm>
          </p:grpSpPr>
          <p:pic>
            <p:nvPicPr>
              <p:cNvPr id="1394" name="Picture 1393"/>
              <p:cNvPicPr/>
              <p:nvPr/>
            </p:nvPicPr>
            <p:blipFill>
              <a:blip r:embed="rId6">
                <a:extLst/>
              </a:blip>
              <a:stretch>
                <a:fillRect/>
              </a:stretch>
            </p:blipFill>
            <p:spPr>
              <a:xfrm>
                <a:off x="128772" y="-34503"/>
                <a:ext cx="894793"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7" cy="682400"/>
            <a:chOff x="0" y="0"/>
            <a:chExt cx="2318246" cy="682398"/>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813460" y="291538"/>
              <a:ext cx="843578" cy="343575"/>
            </a:xfrm>
            <a:prstGeom prst="rect">
              <a:avLst/>
            </a:prstGeom>
            <a:effectLst/>
          </p:spPr>
        </p:pic>
      </p:grpSp>
      <p:sp>
        <p:nvSpPr>
          <p:cNvPr id="1412" name="Shape 1412"/>
          <p:cNvSpPr/>
          <p:nvPr/>
        </p:nvSpPr>
        <p:spPr>
          <a:xfrm>
            <a:off x="3839176" y="2644777"/>
            <a:ext cx="1136915" cy="396341"/>
          </a:xfrm>
          <a:prstGeom prst="roundRect">
            <a:avLst>
              <a:gd name="adj" fmla="val 15878"/>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dirty="0">
                <a:solidFill>
                  <a:srgbClr val="FFFFFF"/>
                </a:solidFill>
                <a:uFill>
                  <a:solidFill>
                    <a:srgbClr val="4D4D4D"/>
                  </a:solidFill>
                </a:uFill>
                <a:latin typeface="+mn-lt"/>
              </a:rPr>
              <a:t>  </a:t>
            </a:r>
            <a:r>
              <a:rPr lang="en-US" sz="1200" dirty="0" smtClean="0">
                <a:solidFill>
                  <a:srgbClr val="FFFFFF"/>
                </a:solidFill>
                <a:uFill>
                  <a:solidFill>
                    <a:srgbClr val="4D4D4D"/>
                  </a:solidFill>
                </a:uFill>
                <a:latin typeface="+mn-lt"/>
              </a:rPr>
              <a:t>Ressurector</a:t>
            </a:r>
            <a:endParaRPr b="1" dirty="0">
              <a:solidFill>
                <a:srgbClr val="FFFFFF"/>
              </a:solidFill>
              <a:uFill>
                <a:solidFill>
                  <a:srgbClr val="4D4D4D"/>
                </a:solidFill>
              </a:uFill>
              <a:latin typeface="+mn-lt"/>
              <a:cs typeface="Arial"/>
            </a:endParaRPr>
          </a:p>
        </p:txBody>
      </p:sp>
      <p:cxnSp>
        <p:nvCxnSpPr>
          <p:cNvPr id="1413" name="Connector 1413"/>
          <p:cNvCxnSpPr>
            <a:stCxn id="1376" idx="2"/>
            <a:endCxn id="1412" idx="0"/>
          </p:cNvCxnSpPr>
          <p:nvPr/>
        </p:nvCxnSpPr>
        <p:spPr>
          <a:xfrm>
            <a:off x="3443174" y="2277200"/>
            <a:ext cx="964460"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850461" y="2414625"/>
            <a:ext cx="965201"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dirty="0">
                <a:solidFill>
                  <a:srgbClr val="535353"/>
                </a:solidFill>
              </a:rPr>
              <a:t>Re-create VM</a:t>
            </a:r>
          </a:p>
        </p:txBody>
      </p:sp>
      <p:sp>
        <p:nvSpPr>
          <p:cNvPr id="1416" name="Shape 1416"/>
          <p:cNvSpPr/>
          <p:nvPr/>
        </p:nvSpPr>
        <p:spPr>
          <a:xfrm>
            <a:off x="1412440" y="3015688"/>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700213" y="3391306"/>
            <a:ext cx="999583" cy="960651"/>
            <a:chOff x="6739149"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9"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Shape 1372"/>
          <p:cNvSpPr/>
          <p:nvPr/>
        </p:nvSpPr>
        <p:spPr>
          <a:xfrm>
            <a:off x="6210285" y="2763191"/>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lang="en-US" sz="1200" b="1" dirty="0" smtClean="0">
                <a:solidFill>
                  <a:srgbClr val="FFFFFF"/>
                </a:solidFill>
                <a:latin typeface="+mn-lt"/>
              </a:rPr>
              <a:t>BBS</a:t>
            </a:r>
            <a:endParaRPr sz="1200" b="1" dirty="0">
              <a:solidFill>
                <a:srgbClr val="FFFFFF"/>
              </a:solidFill>
              <a:latin typeface="+mn-lt"/>
            </a:endParaRPr>
          </a:p>
        </p:txBody>
      </p:sp>
      <p:sp>
        <p:nvSpPr>
          <p:cNvPr id="61" name="Title 1"/>
          <p:cNvSpPr txBox="1">
            <a:spLocks/>
          </p:cNvSpPr>
          <p:nvPr/>
        </p:nvSpPr>
        <p:spPr>
          <a:xfrm>
            <a:off x="1826381" y="166682"/>
            <a:ext cx="5467048"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Platform Virtual Machine HA</a:t>
            </a:r>
            <a:endParaRPr lang="en-US" sz="3200" dirty="0">
              <a:solidFill>
                <a:schemeClr val="bg2"/>
              </a:solidFill>
              <a:latin typeface="Arial" charset="0"/>
            </a:endParaRPr>
          </a:p>
        </p:txBody>
      </p:sp>
    </p:spTree>
    <p:extLst>
      <p:ext uri="{BB962C8B-B14F-4D97-AF65-F5344CB8AC3E}">
        <p14:creationId xmlns:p14="http://schemas.microsoft.com/office/powerpoint/2010/main" val="21318164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1691" y="240771"/>
            <a:ext cx="4289954" cy="460375"/>
          </a:xfrm>
        </p:spPr>
        <p:txBody>
          <a:bodyPr/>
          <a:lstStyle/>
          <a:p>
            <a:r>
              <a:rPr lang="en-US" dirty="0" smtClean="0">
                <a:solidFill>
                  <a:srgbClr val="2C95DD"/>
                </a:solidFill>
              </a:rPr>
              <a:t>Availability Zone HA</a:t>
            </a:r>
            <a:endParaRPr lang="en-US" dirty="0"/>
          </a:p>
        </p:txBody>
      </p:sp>
      <p:sp>
        <p:nvSpPr>
          <p:cNvPr id="3" name="Rounded Rectangle 2"/>
          <p:cNvSpPr/>
          <p:nvPr/>
        </p:nvSpPr>
        <p:spPr>
          <a:xfrm>
            <a:off x="984609"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439046"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2394857"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394857"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2394857"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2466702"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2468788"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236362"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4528457"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4528457"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4528457"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4600302"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4602388"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242457"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1</a:t>
            </a:r>
            <a:endParaRPr lang="en-US" dirty="0">
              <a:solidFill>
                <a:srgbClr val="000000"/>
              </a:solidFill>
            </a:endParaRPr>
          </a:p>
        </p:txBody>
      </p:sp>
      <p:sp>
        <p:nvSpPr>
          <p:cNvPr id="74" name="Rectangle 73"/>
          <p:cNvSpPr/>
          <p:nvPr/>
        </p:nvSpPr>
        <p:spPr>
          <a:xfrm>
            <a:off x="4376057"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2</a:t>
            </a:r>
          </a:p>
          <a:p>
            <a:pPr algn="ctr"/>
            <a:endParaRPr lang="en-US" dirty="0">
              <a:solidFill>
                <a:schemeClr val="accent5">
                  <a:lumMod val="50000"/>
                  <a:lumOff val="50000"/>
                </a:schemeClr>
              </a:solidFill>
            </a:endParaRPr>
          </a:p>
        </p:txBody>
      </p:sp>
      <p:sp>
        <p:nvSpPr>
          <p:cNvPr id="75" name="Rectangle 74"/>
          <p:cNvSpPr/>
          <p:nvPr/>
        </p:nvSpPr>
        <p:spPr>
          <a:xfrm>
            <a:off x="2242457"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052457" y="1364076"/>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pic>
        <p:nvPicPr>
          <p:cNvPr id="49" name="droppedImage.png"/>
          <p:cNvPicPr/>
          <p:nvPr/>
        </p:nvPicPr>
        <p:blipFill>
          <a:blip r:embed="rId3">
            <a:extLst/>
          </a:blip>
          <a:srcRect l="3267" t="13725" r="13071" b="40958"/>
          <a:stretch>
            <a:fillRect/>
          </a:stretch>
        </p:blipFill>
        <p:spPr>
          <a:xfrm>
            <a:off x="6133773" y="3374781"/>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6933017" y="3921456"/>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dirty="0">
                <a:solidFill>
                  <a:srgbClr val="33928A"/>
                </a:solidFill>
                <a:uFill>
                  <a:solidFill>
                    <a:srgbClr val="4D4D4D"/>
                  </a:solidFill>
                </a:uFill>
              </a:rPr>
              <a:t>Runtime</a:t>
            </a:r>
          </a:p>
        </p:txBody>
      </p:sp>
    </p:spTree>
    <p:extLst>
      <p:ext uri="{BB962C8B-B14F-4D97-AF65-F5344CB8AC3E}">
        <p14:creationId xmlns:p14="http://schemas.microsoft.com/office/powerpoint/2010/main" val="18097115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grpSp>
        <p:nvGrpSpPr>
          <p:cNvPr id="7" name="Group 6"/>
          <p:cNvGrpSpPr/>
          <p:nvPr/>
        </p:nvGrpSpPr>
        <p:grpSpPr>
          <a:xfrm>
            <a:off x="2101952" y="605414"/>
            <a:ext cx="1574588" cy="3982602"/>
            <a:chOff x="2101952" y="605414"/>
            <a:chExt cx="1574588" cy="3982602"/>
          </a:xfrm>
        </p:grpSpPr>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1338147" y="-53948"/>
            <a:ext cx="7662795" cy="460374"/>
          </a:xfrm>
        </p:spPr>
        <p:txBody>
          <a:bodyPr/>
          <a:lstStyle/>
          <a:p>
            <a:pPr lvl="0">
              <a:lnSpc>
                <a:spcPct val="100000"/>
              </a:lnSpc>
              <a:tabLst>
                <a:tab pos="1939925" algn="l"/>
              </a:tabLst>
            </a:pPr>
            <a:r>
              <a:rPr lang="en-US" sz="3200" dirty="0" smtClean="0">
                <a:solidFill>
                  <a:srgbClr val="2C95DD"/>
                </a:solidFill>
              </a:rPr>
              <a:t>Pivotal Enables Four Levels of HA</a:t>
            </a:r>
            <a:endParaRPr lang="en-US" sz="3200" dirty="0">
              <a:solidFill>
                <a:schemeClr val="accent2"/>
              </a:solidFill>
            </a:endParaRPr>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2"/>
          <p:cNvSpPr>
            <a:spLocks noChangeArrowheads="1"/>
          </p:cNvSpPr>
          <p:nvPr/>
        </p:nvSpPr>
        <p:spPr bwMode="auto">
          <a:xfrm>
            <a:off x="2760663" y="365125"/>
            <a:ext cx="42306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400" b="1">
                <a:solidFill>
                  <a:schemeClr val="bg2"/>
                </a:solidFill>
                <a:ea typeface="MS PGothic" charset="0"/>
                <a:cs typeface="MS PGothic" charset="0"/>
              </a:rPr>
              <a:t>Zero Downtime </a:t>
            </a:r>
          </a:p>
          <a:p>
            <a:pPr algn="ctr"/>
            <a:r>
              <a:rPr lang="en-US" sz="2400" b="1">
                <a:solidFill>
                  <a:schemeClr val="bg2"/>
                </a:solidFill>
                <a:ea typeface="MS PGothic" charset="0"/>
                <a:cs typeface="MS PGothic" charset="0"/>
              </a:rPr>
              <a:t>Blue-Green Deployment</a:t>
            </a:r>
          </a:p>
        </p:txBody>
      </p:sp>
      <p:sp>
        <p:nvSpPr>
          <p:cNvPr id="9218" name="AutoShape 4"/>
          <p:cNvSpPr>
            <a:spLocks noChangeArrowheads="1"/>
          </p:cNvSpPr>
          <p:nvPr/>
        </p:nvSpPr>
        <p:spPr bwMode="auto">
          <a:xfrm>
            <a:off x="1438275" y="2792413"/>
            <a:ext cx="1419225" cy="798512"/>
          </a:xfrm>
          <a:prstGeom prst="roundRect">
            <a:avLst>
              <a:gd name="adj" fmla="val 16667"/>
            </a:avLst>
          </a:prstGeom>
          <a:gradFill rotWithShape="0">
            <a:gsLst>
              <a:gs pos="0">
                <a:srgbClr val="89BDF0"/>
              </a:gs>
              <a:gs pos="100000">
                <a:srgbClr val="3D546C"/>
              </a:gs>
            </a:gsLst>
            <a:lin ang="5400000" scaled="1"/>
          </a:gradFill>
          <a:ln w="9525">
            <a:solidFill>
              <a:srgbClr val="333399"/>
            </a:solidFill>
            <a:round/>
            <a:headEnd/>
            <a:tailEnd/>
          </a:ln>
        </p:spPr>
        <p:txBody>
          <a:bodyPr wrap="none" lIns="90170" tIns="46990" rIns="90170" bIns="46990" anchor="ctr"/>
          <a:lstStyle/>
          <a:p>
            <a:pPr algn="ctr"/>
            <a:r>
              <a:rPr lang="en-US" altLang="zh-CN" b="1">
                <a:solidFill>
                  <a:schemeClr val="bg1"/>
                </a:solidFill>
                <a:ea typeface="MS PGothic" charset="0"/>
                <a:cs typeface="MS PGothic" charset="0"/>
              </a:rPr>
              <a:t>App Version1</a:t>
            </a:r>
          </a:p>
        </p:txBody>
      </p:sp>
      <p:sp>
        <p:nvSpPr>
          <p:cNvPr id="9219" name="AutoShape 5"/>
          <p:cNvSpPr>
            <a:spLocks noChangeArrowheads="1"/>
          </p:cNvSpPr>
          <p:nvPr/>
        </p:nvSpPr>
        <p:spPr bwMode="auto">
          <a:xfrm>
            <a:off x="4903788" y="2792413"/>
            <a:ext cx="1416050" cy="800100"/>
          </a:xfrm>
          <a:prstGeom prst="roundRect">
            <a:avLst>
              <a:gd name="adj" fmla="val 16667"/>
            </a:avLst>
          </a:prstGeom>
          <a:solidFill>
            <a:srgbClr val="1C8393"/>
          </a:solidFill>
          <a:ln w="9525">
            <a:solidFill>
              <a:srgbClr val="003366"/>
            </a:solidFill>
            <a:miter lim="800000"/>
            <a:headEnd/>
            <a:tailEnd/>
          </a:ln>
        </p:spPr>
        <p:txBody>
          <a:bodyPr wrap="none" lIns="90170" tIns="46990" rIns="90170" bIns="46990" anchor="ctr"/>
          <a:lstStyle/>
          <a:p>
            <a:pPr algn="ctr"/>
            <a:r>
              <a:rPr lang="en-US" altLang="zh-CN" b="1">
                <a:solidFill>
                  <a:schemeClr val="bg1"/>
                </a:solidFill>
                <a:ea typeface="MS PGothic" charset="0"/>
                <a:cs typeface="MS PGothic" charset="0"/>
              </a:rPr>
              <a:t>App Version2</a:t>
            </a:r>
            <a:endParaRPr lang="en-US" altLang="zh-CN">
              <a:solidFill>
                <a:srgbClr val="4D4D4D"/>
              </a:solidFill>
              <a:ea typeface="MS PGothic" charset="0"/>
              <a:cs typeface="MS PGothic" charset="0"/>
            </a:endParaRPr>
          </a:p>
        </p:txBody>
      </p:sp>
      <p:sp>
        <p:nvSpPr>
          <p:cNvPr id="9220" name="Text Box 6"/>
          <p:cNvSpPr>
            <a:spLocks noChangeArrowheads="1"/>
          </p:cNvSpPr>
          <p:nvPr/>
        </p:nvSpPr>
        <p:spPr bwMode="auto">
          <a:xfrm>
            <a:off x="1079500" y="1674813"/>
            <a:ext cx="192563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500" b="1">
                <a:solidFill>
                  <a:srgbClr val="89BDF0"/>
                </a:solidFill>
                <a:latin typeface="Courier New" charset="0"/>
                <a:ea typeface="MS PGothic" charset="0"/>
                <a:cs typeface="MS PGothic" charset="0"/>
              </a:rPr>
              <a:t>myapp.cfapps.io</a:t>
            </a:r>
          </a:p>
        </p:txBody>
      </p:sp>
      <p:sp>
        <p:nvSpPr>
          <p:cNvPr id="9221" name="Text Box 8"/>
          <p:cNvSpPr>
            <a:spLocks noChangeArrowheads="1"/>
          </p:cNvSpPr>
          <p:nvPr/>
        </p:nvSpPr>
        <p:spPr bwMode="auto">
          <a:xfrm>
            <a:off x="3749675" y="2974975"/>
            <a:ext cx="11541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500" dirty="0">
                <a:solidFill>
                  <a:srgbClr val="FFFFFF"/>
                </a:solidFill>
                <a:ea typeface="MS PGothic" charset="0"/>
                <a:cs typeface="MS PGothic" charset="0"/>
                <a:sym typeface="MS PGothic" charset="0"/>
              </a:rPr>
              <a:t>Live Traffic</a:t>
            </a:r>
            <a:endParaRPr lang="en-US" dirty="0">
              <a:solidFill>
                <a:srgbClr val="FFFFFF"/>
              </a:solidFill>
              <a:ea typeface="MS PGothic" charset="0"/>
              <a:cs typeface="MS PGothic" charset="0"/>
              <a:sym typeface="MS PGothic" charset="0"/>
            </a:endParaRPr>
          </a:p>
        </p:txBody>
      </p:sp>
      <p:sp>
        <p:nvSpPr>
          <p:cNvPr id="9222" name="Arrow 87"/>
          <p:cNvSpPr>
            <a:spLocks noChangeShapeType="1"/>
          </p:cNvSpPr>
          <p:nvPr/>
        </p:nvSpPr>
        <p:spPr bwMode="auto">
          <a:xfrm>
            <a:off x="3787775" y="3327400"/>
            <a:ext cx="1116013" cy="0"/>
          </a:xfrm>
          <a:prstGeom prst="line">
            <a:avLst/>
          </a:prstGeom>
          <a:noFill/>
          <a:ln w="25400">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23" name="Text Box 8"/>
          <p:cNvSpPr>
            <a:spLocks noChangeArrowheads="1"/>
          </p:cNvSpPr>
          <p:nvPr/>
        </p:nvSpPr>
        <p:spPr bwMode="auto">
          <a:xfrm>
            <a:off x="284163" y="2968625"/>
            <a:ext cx="115411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500" dirty="0">
                <a:solidFill>
                  <a:srgbClr val="FFFFFF"/>
                </a:solidFill>
                <a:ea typeface="MS PGothic" charset="0"/>
                <a:cs typeface="MS PGothic" charset="0"/>
                <a:sym typeface="MS PGothic" charset="0"/>
              </a:rPr>
              <a:t>Live Traffic</a:t>
            </a:r>
            <a:endParaRPr lang="en-US" dirty="0">
              <a:solidFill>
                <a:srgbClr val="FFFFFF"/>
              </a:solidFill>
              <a:ea typeface="MS PGothic" charset="0"/>
              <a:cs typeface="MS PGothic" charset="0"/>
              <a:sym typeface="MS PGothic" charset="0"/>
            </a:endParaRPr>
          </a:p>
        </p:txBody>
      </p:sp>
      <p:sp>
        <p:nvSpPr>
          <p:cNvPr id="9224" name="Arrow 87"/>
          <p:cNvSpPr>
            <a:spLocks noChangeShapeType="1"/>
          </p:cNvSpPr>
          <p:nvPr/>
        </p:nvSpPr>
        <p:spPr bwMode="auto">
          <a:xfrm>
            <a:off x="322263" y="3322638"/>
            <a:ext cx="1116012" cy="0"/>
          </a:xfrm>
          <a:prstGeom prst="line">
            <a:avLst/>
          </a:prstGeom>
          <a:noFill/>
          <a:ln w="25400">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47486450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hape 1069"/>
          <p:cNvSpPr>
            <a:spLocks noGrp="1"/>
          </p:cNvSpPr>
          <p:nvPr>
            <p:ph type="title"/>
          </p:nvPr>
        </p:nvSpPr>
        <p:spPr/>
        <p:txBody>
          <a:bodyPr lIns="91425" tIns="45700" rIns="91425" bIns="45700"/>
          <a:lstStyle/>
          <a:p>
            <a:pPr>
              <a:buClr>
                <a:srgbClr val="008881"/>
              </a:buClr>
              <a:buSzPct val="25000"/>
            </a:pPr>
            <a:r>
              <a:rPr lang="en-US" sz="2800">
                <a:solidFill>
                  <a:srgbClr val="008881"/>
                </a:solidFill>
                <a:latin typeface="Arial" charset="0"/>
                <a:sym typeface="Arial" charset="0"/>
              </a:rPr>
              <a:t>Platform Upgrades and Patches</a:t>
            </a:r>
          </a:p>
        </p:txBody>
      </p:sp>
      <p:sp>
        <p:nvSpPr>
          <p:cNvPr id="14338" name="Shape 1070"/>
          <p:cNvSpPr>
            <a:spLocks noGrp="1"/>
          </p:cNvSpPr>
          <p:nvPr>
            <p:ph type="body" idx="1"/>
          </p:nvPr>
        </p:nvSpPr>
        <p:spPr>
          <a:xfrm>
            <a:off x="457200" y="876300"/>
            <a:ext cx="8229600" cy="3822700"/>
          </a:xfrm>
        </p:spPr>
        <p:txBody>
          <a:bodyPr lIns="91425" tIns="45700" rIns="91425" bIns="45700">
            <a:normAutofit/>
          </a:bodyPr>
          <a:lstStyle/>
          <a:p>
            <a:pPr marL="342900" indent="-342900">
              <a:lnSpc>
                <a:spcPct val="90000"/>
              </a:lnSpc>
              <a:spcBef>
                <a:spcPct val="0"/>
              </a:spcBef>
              <a:buFont typeface="Arial"/>
              <a:buChar char="•"/>
              <a:defRPr/>
            </a:pPr>
            <a:r>
              <a:rPr lang="en-US" dirty="0">
                <a:solidFill>
                  <a:srgbClr val="FFFFFF"/>
                </a:solidFill>
                <a:latin typeface="Arial" charset="0"/>
                <a:cs typeface="Arial" charset="0"/>
                <a:sym typeface="Arial" charset="0"/>
              </a:rPr>
              <a:t>BOSH executes </a:t>
            </a:r>
            <a:r>
              <a:rPr lang="en-US" b="1" dirty="0">
                <a:solidFill>
                  <a:srgbClr val="FFFFFF"/>
                </a:solidFill>
                <a:latin typeface="Arial" charset="0"/>
                <a:cs typeface="Arial" charset="0"/>
                <a:sym typeface="Arial" charset="0"/>
              </a:rPr>
              <a:t>Canary-style deployments </a:t>
            </a:r>
            <a:r>
              <a:rPr lang="en-US" dirty="0">
                <a:solidFill>
                  <a:srgbClr val="FFFFFF"/>
                </a:solidFill>
                <a:latin typeface="Arial" charset="0"/>
                <a:cs typeface="Arial" charset="0"/>
                <a:sym typeface="Arial" charset="0"/>
              </a:rPr>
              <a:t>to minimize downtime</a:t>
            </a:r>
          </a:p>
          <a:p>
            <a:pPr marL="342900" lvl="1" indent="-342900">
              <a:lnSpc>
                <a:spcPct val="90000"/>
              </a:lnSpc>
              <a:buFont typeface="Arial"/>
              <a:buChar char="•"/>
              <a:defRPr/>
            </a:pPr>
            <a:r>
              <a:rPr lang="en-US" dirty="0">
                <a:solidFill>
                  <a:srgbClr val="FFFFFF"/>
                </a:solidFill>
                <a:latin typeface="Arial" charset="0"/>
                <a:cs typeface="Arial" charset="0"/>
                <a:sym typeface="Arial" charset="0"/>
              </a:rPr>
              <a:t>Also known as rolling upgrades</a:t>
            </a:r>
          </a:p>
          <a:p>
            <a:pPr marL="342900" indent="-342900">
              <a:lnSpc>
                <a:spcPct val="90000"/>
              </a:lnSpc>
              <a:buFont typeface="Arial"/>
              <a:buChar char="•"/>
              <a:defRPr/>
            </a:pPr>
            <a:r>
              <a:rPr lang="en-US" dirty="0">
                <a:solidFill>
                  <a:srgbClr val="FFFFFF"/>
                </a:solidFill>
                <a:latin typeface="Arial" charset="0"/>
                <a:cs typeface="Arial" charset="0"/>
                <a:sym typeface="Arial" charset="0"/>
              </a:rPr>
              <a:t>A select number of “canary” VMs from the new release are deployed</a:t>
            </a:r>
          </a:p>
          <a:p>
            <a:pPr marL="342900" indent="-342900">
              <a:spcBef>
                <a:spcPct val="0"/>
              </a:spcBef>
              <a:buFont typeface="Arial"/>
              <a:buChar char="•"/>
              <a:defRPr/>
            </a:pPr>
            <a:r>
              <a:rPr lang="en-US" dirty="0">
                <a:solidFill>
                  <a:srgbClr val="FFFFFF"/>
                </a:solidFill>
                <a:latin typeface="Arial" charset="0"/>
                <a:cs typeface="Arial" charset="0"/>
                <a:sym typeface="Arial" charset="0"/>
              </a:rPr>
              <a:t>BOSH verifies new VMs have been deployed successfully</a:t>
            </a:r>
          </a:p>
          <a:p>
            <a:pPr marL="342900" indent="-342900">
              <a:buFont typeface="Arial"/>
              <a:buChar char="•"/>
              <a:defRPr/>
            </a:pPr>
            <a:r>
              <a:rPr lang="en-US" dirty="0">
                <a:solidFill>
                  <a:srgbClr val="FFFFFF"/>
                </a:solidFill>
                <a:latin typeface="Arial" charset="0"/>
                <a:cs typeface="Arial" charset="0"/>
                <a:sym typeface="Arial" charset="0"/>
              </a:rPr>
              <a:t>Remaining VMs are deployed only if the upgrade of canary VMs succeeded</a:t>
            </a:r>
          </a:p>
          <a:p>
            <a:pPr marL="342900" lvl="1" indent="-342900">
              <a:buFont typeface="Arial"/>
              <a:buChar char="•"/>
              <a:defRPr/>
            </a:pPr>
            <a:r>
              <a:rPr lang="en-US" dirty="0">
                <a:solidFill>
                  <a:srgbClr val="FFFFFF"/>
                </a:solidFill>
                <a:latin typeface="Arial" charset="0"/>
                <a:cs typeface="Arial" charset="0"/>
                <a:sym typeface="Arial" charset="0"/>
              </a:rPr>
              <a:t>Otherwise the upgrade is halted</a:t>
            </a:r>
          </a:p>
          <a:p>
            <a:pPr>
              <a:lnSpc>
                <a:spcPct val="90000"/>
              </a:lnSpc>
              <a:defRPr/>
            </a:pPr>
            <a:endParaRPr lang="en-US" dirty="0">
              <a:solidFill>
                <a:srgbClr val="4D4D4D"/>
              </a:solidFill>
              <a:latin typeface="Arial" charset="0"/>
              <a:cs typeface="Arial" charset="0"/>
              <a:sym typeface="Arial" charset="0"/>
            </a:endParaRPr>
          </a:p>
        </p:txBody>
      </p:sp>
    </p:spTree>
    <p:extLst>
      <p:ext uri="{BB962C8B-B14F-4D97-AF65-F5344CB8AC3E}">
        <p14:creationId xmlns:p14="http://schemas.microsoft.com/office/powerpoint/2010/main" val="38729965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hape 885"/>
          <p:cNvSpPr>
            <a:spLocks noGrp="1"/>
          </p:cNvSpPr>
          <p:nvPr>
            <p:ph type="title"/>
          </p:nvPr>
        </p:nvSpPr>
        <p:spPr/>
        <p:txBody>
          <a:bodyPr/>
          <a:lstStyle/>
          <a:p>
            <a:r>
              <a:rPr lang="en-US" sz="2800" dirty="0">
                <a:solidFill>
                  <a:srgbClr val="FFFFFF"/>
                </a:solidFill>
                <a:latin typeface="Arial" charset="0"/>
                <a:sym typeface="Helvetica Neue" charset="0"/>
              </a:rPr>
              <a:t>Upgrade and patch with rolling “canary” deploys</a:t>
            </a:r>
          </a:p>
        </p:txBody>
      </p:sp>
      <p:sp>
        <p:nvSpPr>
          <p:cNvPr id="12290" name="Shape 886"/>
          <p:cNvSpPr>
            <a:spLocks noGrp="1"/>
          </p:cNvSpPr>
          <p:nvPr>
            <p:ph type="sldNum" sz="quarter" idx="4294967295"/>
          </p:nvPr>
        </p:nvSpPr>
        <p:spPr bwMode="auto">
          <a:xfrm>
            <a:off x="9017000" y="5021263"/>
            <a:ext cx="127000" cy="127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808080"/>
              </a:buClr>
              <a:buSzPct val="25000"/>
              <a:buFont typeface="Arial" charset="0"/>
              <a:buNone/>
            </a:pPr>
            <a:fld id="{523FDF1D-BDE0-7745-A80C-D3C68FA620AE}" type="slidenum">
              <a:rPr lang="en-US" sz="800">
                <a:solidFill>
                  <a:srgbClr val="808080"/>
                </a:solidFill>
                <a:cs typeface="Arial" charset="0"/>
                <a:sym typeface="Arial" charset="0"/>
              </a:rPr>
              <a:pPr eaLnBrk="1" hangingPunct="1">
                <a:buClr>
                  <a:srgbClr val="808080"/>
                </a:buClr>
                <a:buSzPct val="25000"/>
                <a:buFont typeface="Arial" charset="0"/>
                <a:buNone/>
              </a:pPr>
              <a:t>25</a:t>
            </a:fld>
            <a:endParaRPr lang="en-US" sz="800">
              <a:solidFill>
                <a:srgbClr val="808080"/>
              </a:solidFill>
              <a:cs typeface="Arial" charset="0"/>
              <a:sym typeface="Arial" charset="0"/>
            </a:endParaRPr>
          </a:p>
        </p:txBody>
      </p:sp>
      <p:sp>
        <p:nvSpPr>
          <p:cNvPr id="12291" name="Shape 887"/>
          <p:cNvSpPr>
            <a:spLocks noChangeArrowheads="1"/>
          </p:cNvSpPr>
          <p:nvPr/>
        </p:nvSpPr>
        <p:spPr bwMode="auto">
          <a:xfrm>
            <a:off x="11557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2292" name="Shape 888"/>
          <p:cNvSpPr txBox="1">
            <a:spLocks noChangeArrowheads="1"/>
          </p:cNvSpPr>
          <p:nvPr/>
        </p:nvSpPr>
        <p:spPr bwMode="auto">
          <a:xfrm>
            <a:off x="2386013"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X</a:t>
            </a:r>
          </a:p>
        </p:txBody>
      </p:sp>
      <p:sp>
        <p:nvSpPr>
          <p:cNvPr id="12293" name="Shape 889"/>
          <p:cNvSpPr txBox="1">
            <a:spLocks noChangeArrowheads="1"/>
          </p:cNvSpPr>
          <p:nvPr/>
        </p:nvSpPr>
        <p:spPr bwMode="auto">
          <a:xfrm>
            <a:off x="2606675"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Y</a:t>
            </a:r>
          </a:p>
        </p:txBody>
      </p:sp>
      <p:sp>
        <p:nvSpPr>
          <p:cNvPr id="12294" name="Shape 890"/>
          <p:cNvSpPr>
            <a:spLocks noChangeArrowheads="1"/>
          </p:cNvSpPr>
          <p:nvPr/>
        </p:nvSpPr>
        <p:spPr bwMode="auto">
          <a:xfrm>
            <a:off x="17764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2295" name="Shape 891"/>
          <p:cNvSpPr>
            <a:spLocks noChangeArrowheads="1"/>
          </p:cNvSpPr>
          <p:nvPr/>
        </p:nvSpPr>
        <p:spPr bwMode="auto">
          <a:xfrm>
            <a:off x="23860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2296" name="Shape 892"/>
          <p:cNvSpPr>
            <a:spLocks noChangeArrowheads="1"/>
          </p:cNvSpPr>
          <p:nvPr/>
        </p:nvSpPr>
        <p:spPr bwMode="auto">
          <a:xfrm>
            <a:off x="29956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2297" name="Shape 893"/>
          <p:cNvSpPr txBox="1">
            <a:spLocks noChangeArrowheads="1"/>
          </p:cNvSpPr>
          <p:nvPr/>
        </p:nvSpPr>
        <p:spPr bwMode="auto">
          <a:xfrm>
            <a:off x="1270000" y="1270000"/>
            <a:ext cx="33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12298" name="Shape 894"/>
          <p:cNvSpPr txBox="1">
            <a:spLocks noChangeArrowheads="1"/>
          </p:cNvSpPr>
          <p:nvPr/>
        </p:nvSpPr>
        <p:spPr bwMode="auto">
          <a:xfrm>
            <a:off x="1905000" y="1270000"/>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12299" name="Shape 895"/>
          <p:cNvSpPr>
            <a:spLocks noChangeArrowheads="1"/>
          </p:cNvSpPr>
          <p:nvPr/>
        </p:nvSpPr>
        <p:spPr bwMode="auto">
          <a:xfrm>
            <a:off x="5588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2300" name="Shape 896"/>
          <p:cNvSpPr txBox="1">
            <a:spLocks noChangeArrowheads="1"/>
          </p:cNvSpPr>
          <p:nvPr/>
        </p:nvSpPr>
        <p:spPr bwMode="auto">
          <a:xfrm>
            <a:off x="558800" y="1270000"/>
            <a:ext cx="303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2301" name="Shape 897"/>
          <p:cNvSpPr txBox="1">
            <a:spLocks noChangeArrowheads="1"/>
          </p:cNvSpPr>
          <p:nvPr/>
        </p:nvSpPr>
        <p:spPr bwMode="auto">
          <a:xfrm>
            <a:off x="763588"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12302" name="Shape 898"/>
          <p:cNvSpPr>
            <a:spLocks noChangeArrowheads="1"/>
          </p:cNvSpPr>
          <p:nvPr/>
        </p:nvSpPr>
        <p:spPr bwMode="auto">
          <a:xfrm>
            <a:off x="5265738" y="3908425"/>
            <a:ext cx="546100"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2303" name="Shape 899"/>
          <p:cNvSpPr txBox="1">
            <a:spLocks noChangeArrowheads="1"/>
          </p:cNvSpPr>
          <p:nvPr/>
        </p:nvSpPr>
        <p:spPr bwMode="auto">
          <a:xfrm>
            <a:off x="5133975" y="3416300"/>
            <a:ext cx="1192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A,B,M,N,X,Y</a:t>
            </a:r>
          </a:p>
        </p:txBody>
      </p:sp>
      <p:sp>
        <p:nvSpPr>
          <p:cNvPr id="12304" name="Shape 900"/>
          <p:cNvSpPr>
            <a:spLocks noChangeArrowheads="1"/>
          </p:cNvSpPr>
          <p:nvPr/>
        </p:nvSpPr>
        <p:spPr bwMode="auto">
          <a:xfrm>
            <a:off x="6286500" y="3433763"/>
            <a:ext cx="25304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45700" rIns="45700" bIns="45700"/>
          <a:lstStyle/>
          <a:p>
            <a:pPr>
              <a:buClr>
                <a:srgbClr val="535353"/>
              </a:buClr>
              <a:buSzPct val="25000"/>
              <a:buFont typeface="Arial" charset="0"/>
              <a:buNone/>
            </a:pPr>
            <a:r>
              <a:rPr lang="en-US" sz="1300" b="1" dirty="0">
                <a:solidFill>
                  <a:srgbClr val="FFFFFF"/>
                </a:solidFill>
                <a:cs typeface="Arial" charset="0"/>
                <a:sym typeface="Arial" charset="0"/>
              </a:rPr>
              <a:t>-  Application instances</a:t>
            </a:r>
          </a:p>
        </p:txBody>
      </p:sp>
      <p:sp>
        <p:nvSpPr>
          <p:cNvPr id="12305" name="Shape 901"/>
          <p:cNvSpPr>
            <a:spLocks noChangeArrowheads="1"/>
          </p:cNvSpPr>
          <p:nvPr/>
        </p:nvSpPr>
        <p:spPr bwMode="auto">
          <a:xfrm>
            <a:off x="6286500" y="3894138"/>
            <a:ext cx="25304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45700" rIns="45700" bIns="45700"/>
          <a:lstStyle/>
          <a:p>
            <a:pPr>
              <a:buClr>
                <a:srgbClr val="535353"/>
              </a:buClr>
              <a:buSzPct val="25000"/>
              <a:buFont typeface="Arial" charset="0"/>
              <a:buNone/>
            </a:pPr>
            <a:r>
              <a:rPr lang="en-US" sz="1300" b="1" dirty="0">
                <a:solidFill>
                  <a:srgbClr val="FFFFFF"/>
                </a:solidFill>
                <a:cs typeface="Arial" charset="0"/>
                <a:sym typeface="Arial" charset="0"/>
              </a:rPr>
              <a:t>-  VM prior to update</a:t>
            </a:r>
          </a:p>
        </p:txBody>
      </p:sp>
      <p:sp>
        <p:nvSpPr>
          <p:cNvPr id="12306" name="Shape 902"/>
          <p:cNvSpPr>
            <a:spLocks noChangeArrowheads="1"/>
          </p:cNvSpPr>
          <p:nvPr/>
        </p:nvSpPr>
        <p:spPr bwMode="auto">
          <a:xfrm>
            <a:off x="4881563" y="3368675"/>
            <a:ext cx="3935412" cy="1050925"/>
          </a:xfrm>
          <a:prstGeom prst="rect">
            <a:avLst/>
          </a:prstGeom>
          <a:noFill/>
          <a:ln w="25400">
            <a:solidFill>
              <a:schemeClr val="tx1"/>
            </a:solidFill>
            <a:prstDash val="dot"/>
            <a:round/>
            <a:headEnd/>
            <a:tailEnd/>
          </a:ln>
          <a:extLst>
            <a:ext uri="{909E8E84-426E-40dd-AFC4-6F175D3DCCD1}">
              <a14:hiddenFill xmlns:a14="http://schemas.microsoft.com/office/drawing/2010/main">
                <a:solidFill>
                  <a:srgbClr val="FFFFFF"/>
                </a:solidFill>
              </a14:hiddenFill>
            </a:ext>
          </a:extLst>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Tree>
    <p:extLst>
      <p:ext uri="{BB962C8B-B14F-4D97-AF65-F5344CB8AC3E}">
        <p14:creationId xmlns:p14="http://schemas.microsoft.com/office/powerpoint/2010/main" val="16009523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hape 907"/>
          <p:cNvSpPr>
            <a:spLocks noGrp="1"/>
          </p:cNvSpPr>
          <p:nvPr>
            <p:ph type="title"/>
          </p:nvPr>
        </p:nvSpPr>
        <p:spPr/>
        <p:txBody>
          <a:bodyPr/>
          <a:lstStyle/>
          <a:p>
            <a:r>
              <a:rPr lang="en-US" sz="2800" dirty="0">
                <a:solidFill>
                  <a:srgbClr val="FFFFFF"/>
                </a:solidFill>
                <a:latin typeface="Arial" charset="0"/>
                <a:sym typeface="Helvetica Neue" charset="0"/>
              </a:rPr>
              <a:t>Upgrade and patch with rolling “canary” deploys</a:t>
            </a:r>
          </a:p>
        </p:txBody>
      </p:sp>
      <p:sp>
        <p:nvSpPr>
          <p:cNvPr id="14338" name="Shape 908"/>
          <p:cNvSpPr>
            <a:spLocks noGrp="1"/>
          </p:cNvSpPr>
          <p:nvPr>
            <p:ph type="sldNum" sz="quarter" idx="4294967295"/>
          </p:nvPr>
        </p:nvSpPr>
        <p:spPr bwMode="auto">
          <a:xfrm>
            <a:off x="9017000" y="5021263"/>
            <a:ext cx="127000" cy="127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808080"/>
              </a:buClr>
              <a:buSzPct val="25000"/>
              <a:buFont typeface="Arial" charset="0"/>
              <a:buNone/>
            </a:pPr>
            <a:fld id="{E6F6D69F-B69A-6B40-A0F1-44A651E12463}" type="slidenum">
              <a:rPr lang="en-US" sz="800">
                <a:solidFill>
                  <a:srgbClr val="808080"/>
                </a:solidFill>
                <a:cs typeface="Arial" charset="0"/>
                <a:sym typeface="Arial" charset="0"/>
              </a:rPr>
              <a:pPr eaLnBrk="1" hangingPunct="1">
                <a:buClr>
                  <a:srgbClr val="808080"/>
                </a:buClr>
                <a:buSzPct val="25000"/>
                <a:buFont typeface="Arial" charset="0"/>
                <a:buNone/>
              </a:pPr>
              <a:t>26</a:t>
            </a:fld>
            <a:endParaRPr lang="en-US" sz="800">
              <a:solidFill>
                <a:srgbClr val="808080"/>
              </a:solidFill>
              <a:cs typeface="Arial" charset="0"/>
              <a:sym typeface="Arial" charset="0"/>
            </a:endParaRPr>
          </a:p>
        </p:txBody>
      </p:sp>
      <p:sp>
        <p:nvSpPr>
          <p:cNvPr id="14339" name="Shape 909"/>
          <p:cNvSpPr>
            <a:spLocks noChangeArrowheads="1"/>
          </p:cNvSpPr>
          <p:nvPr/>
        </p:nvSpPr>
        <p:spPr bwMode="auto">
          <a:xfrm>
            <a:off x="11366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910" name="Shape 910"/>
          <p:cNvSpPr txBox="1"/>
          <p:nvPr/>
        </p:nvSpPr>
        <p:spPr>
          <a:xfrm>
            <a:off x="1366838" y="2181225"/>
            <a:ext cx="304800"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X</a:t>
            </a:r>
          </a:p>
        </p:txBody>
      </p:sp>
      <p:sp>
        <p:nvSpPr>
          <p:cNvPr id="911" name="Shape 911"/>
          <p:cNvSpPr txBox="1"/>
          <p:nvPr/>
        </p:nvSpPr>
        <p:spPr>
          <a:xfrm>
            <a:off x="1963738" y="2176463"/>
            <a:ext cx="312737"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Y</a:t>
            </a:r>
          </a:p>
        </p:txBody>
      </p:sp>
      <p:sp>
        <p:nvSpPr>
          <p:cNvPr id="14342" name="Shape 912"/>
          <p:cNvSpPr>
            <a:spLocks noChangeArrowheads="1"/>
          </p:cNvSpPr>
          <p:nvPr/>
        </p:nvSpPr>
        <p:spPr bwMode="auto">
          <a:xfrm>
            <a:off x="17573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4343" name="Shape 913"/>
          <p:cNvSpPr>
            <a:spLocks noChangeArrowheads="1"/>
          </p:cNvSpPr>
          <p:nvPr/>
        </p:nvSpPr>
        <p:spPr bwMode="auto">
          <a:xfrm>
            <a:off x="23669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4344" name="Shape 914"/>
          <p:cNvSpPr>
            <a:spLocks noChangeArrowheads="1"/>
          </p:cNvSpPr>
          <p:nvPr/>
        </p:nvSpPr>
        <p:spPr bwMode="auto">
          <a:xfrm>
            <a:off x="29765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4345" name="Shape 915"/>
          <p:cNvSpPr txBox="1">
            <a:spLocks noChangeArrowheads="1"/>
          </p:cNvSpPr>
          <p:nvPr/>
        </p:nvSpPr>
        <p:spPr bwMode="auto">
          <a:xfrm>
            <a:off x="1144588" y="2176463"/>
            <a:ext cx="3349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14346" name="Shape 916"/>
          <p:cNvSpPr txBox="1">
            <a:spLocks noChangeArrowheads="1"/>
          </p:cNvSpPr>
          <p:nvPr/>
        </p:nvSpPr>
        <p:spPr bwMode="auto">
          <a:xfrm>
            <a:off x="1766888" y="2176463"/>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14347" name="Shape 917"/>
          <p:cNvSpPr>
            <a:spLocks noChangeArrowheads="1"/>
          </p:cNvSpPr>
          <p:nvPr/>
        </p:nvSpPr>
        <p:spPr bwMode="auto">
          <a:xfrm>
            <a:off x="5397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4348" name="Shape 918"/>
          <p:cNvSpPr txBox="1">
            <a:spLocks noChangeArrowheads="1"/>
          </p:cNvSpPr>
          <p:nvPr/>
        </p:nvSpPr>
        <p:spPr bwMode="auto">
          <a:xfrm>
            <a:off x="538163" y="217646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4349" name="Shape 919"/>
          <p:cNvSpPr txBox="1">
            <a:spLocks noChangeArrowheads="1"/>
          </p:cNvSpPr>
          <p:nvPr/>
        </p:nvSpPr>
        <p:spPr bwMode="auto">
          <a:xfrm>
            <a:off x="744538" y="2176463"/>
            <a:ext cx="303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14350" name="Shape 920"/>
          <p:cNvSpPr>
            <a:spLocks noChangeArrowheads="1"/>
          </p:cNvSpPr>
          <p:nvPr/>
        </p:nvSpPr>
        <p:spPr bwMode="auto">
          <a:xfrm>
            <a:off x="4076700" y="2405063"/>
            <a:ext cx="25304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45700" rIns="45700" bIns="45700"/>
          <a:lstStyle/>
          <a:p>
            <a:pPr>
              <a:buClr>
                <a:srgbClr val="535353"/>
              </a:buClr>
              <a:buSzPct val="25000"/>
              <a:buFont typeface="Arial" charset="0"/>
              <a:buNone/>
            </a:pPr>
            <a:r>
              <a:rPr lang="en-US" sz="1300" b="1" dirty="0">
                <a:solidFill>
                  <a:srgbClr val="FFFFFF"/>
                </a:solidFill>
                <a:cs typeface="Arial" charset="0"/>
                <a:sym typeface="Arial" charset="0"/>
              </a:rPr>
              <a:t>Apps redeployed to clear VMs</a:t>
            </a:r>
          </a:p>
        </p:txBody>
      </p:sp>
      <p:sp>
        <p:nvSpPr>
          <p:cNvPr id="14351" name="Shape 921"/>
          <p:cNvSpPr>
            <a:spLocks noChangeArrowheads="1"/>
          </p:cNvSpPr>
          <p:nvPr/>
        </p:nvSpPr>
        <p:spPr bwMode="auto">
          <a:xfrm>
            <a:off x="11557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4352" name="Shape 922"/>
          <p:cNvSpPr txBox="1">
            <a:spLocks noChangeArrowheads="1"/>
          </p:cNvSpPr>
          <p:nvPr/>
        </p:nvSpPr>
        <p:spPr bwMode="auto">
          <a:xfrm>
            <a:off x="2386013"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X</a:t>
            </a:r>
          </a:p>
        </p:txBody>
      </p:sp>
      <p:sp>
        <p:nvSpPr>
          <p:cNvPr id="14353" name="Shape 923"/>
          <p:cNvSpPr txBox="1">
            <a:spLocks noChangeArrowheads="1"/>
          </p:cNvSpPr>
          <p:nvPr/>
        </p:nvSpPr>
        <p:spPr bwMode="auto">
          <a:xfrm>
            <a:off x="2606675"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Y</a:t>
            </a:r>
          </a:p>
        </p:txBody>
      </p:sp>
      <p:sp>
        <p:nvSpPr>
          <p:cNvPr id="14354" name="Shape 924"/>
          <p:cNvSpPr>
            <a:spLocks noChangeArrowheads="1"/>
          </p:cNvSpPr>
          <p:nvPr/>
        </p:nvSpPr>
        <p:spPr bwMode="auto">
          <a:xfrm>
            <a:off x="17764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4355" name="Shape 925"/>
          <p:cNvSpPr>
            <a:spLocks noChangeArrowheads="1"/>
          </p:cNvSpPr>
          <p:nvPr/>
        </p:nvSpPr>
        <p:spPr bwMode="auto">
          <a:xfrm>
            <a:off x="23860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4356" name="Shape 926"/>
          <p:cNvSpPr>
            <a:spLocks noChangeArrowheads="1"/>
          </p:cNvSpPr>
          <p:nvPr/>
        </p:nvSpPr>
        <p:spPr bwMode="auto">
          <a:xfrm>
            <a:off x="29956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4357" name="Shape 927"/>
          <p:cNvSpPr txBox="1">
            <a:spLocks noChangeArrowheads="1"/>
          </p:cNvSpPr>
          <p:nvPr/>
        </p:nvSpPr>
        <p:spPr bwMode="auto">
          <a:xfrm>
            <a:off x="1270000" y="1270000"/>
            <a:ext cx="33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14358" name="Shape 928"/>
          <p:cNvSpPr txBox="1">
            <a:spLocks noChangeArrowheads="1"/>
          </p:cNvSpPr>
          <p:nvPr/>
        </p:nvSpPr>
        <p:spPr bwMode="auto">
          <a:xfrm>
            <a:off x="1905000" y="1270000"/>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14359" name="Shape 929"/>
          <p:cNvSpPr>
            <a:spLocks noChangeArrowheads="1"/>
          </p:cNvSpPr>
          <p:nvPr/>
        </p:nvSpPr>
        <p:spPr bwMode="auto">
          <a:xfrm>
            <a:off x="5588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4360" name="Shape 930"/>
          <p:cNvSpPr txBox="1">
            <a:spLocks noChangeArrowheads="1"/>
          </p:cNvSpPr>
          <p:nvPr/>
        </p:nvSpPr>
        <p:spPr bwMode="auto">
          <a:xfrm>
            <a:off x="558800" y="1270000"/>
            <a:ext cx="303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4361" name="Shape 931"/>
          <p:cNvSpPr txBox="1">
            <a:spLocks noChangeArrowheads="1"/>
          </p:cNvSpPr>
          <p:nvPr/>
        </p:nvSpPr>
        <p:spPr bwMode="auto">
          <a:xfrm>
            <a:off x="763588"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cxnSp>
        <p:nvCxnSpPr>
          <p:cNvPr id="14362" name="Shape 932"/>
          <p:cNvCxnSpPr>
            <a:cxnSpLocks noChangeShapeType="1"/>
          </p:cNvCxnSpPr>
          <p:nvPr/>
        </p:nvCxnSpPr>
        <p:spPr bwMode="auto">
          <a:xfrm rot="10800000">
            <a:off x="1684338" y="2201863"/>
            <a:ext cx="827087" cy="4762"/>
          </a:xfrm>
          <a:prstGeom prst="curvedConnector3">
            <a:avLst>
              <a:gd name="adj1" fmla="val 0"/>
            </a:avLst>
          </a:prstGeom>
          <a:noFill/>
          <a:ln w="25400">
            <a:solidFill>
              <a:schemeClr val="accent1"/>
            </a:solidFill>
            <a:round/>
            <a:headEnd/>
            <a:tailEnd type="stealth" w="lg" len="lg"/>
          </a:ln>
          <a:extLst>
            <a:ext uri="{909E8E84-426E-40dd-AFC4-6F175D3DCCD1}">
              <a14:hiddenFill xmlns:a14="http://schemas.microsoft.com/office/drawing/2010/main">
                <a:noFill/>
              </a14:hiddenFill>
            </a:ext>
          </a:extLst>
        </p:spPr>
      </p:cxnSp>
      <p:cxnSp>
        <p:nvCxnSpPr>
          <p:cNvPr id="14363" name="Shape 933"/>
          <p:cNvCxnSpPr>
            <a:cxnSpLocks noChangeShapeType="1"/>
          </p:cNvCxnSpPr>
          <p:nvPr/>
        </p:nvCxnSpPr>
        <p:spPr bwMode="auto">
          <a:xfrm rot="10800000">
            <a:off x="2165350" y="2206625"/>
            <a:ext cx="563563" cy="19050"/>
          </a:xfrm>
          <a:prstGeom prst="curvedConnector3">
            <a:avLst>
              <a:gd name="adj1" fmla="val 0"/>
            </a:avLst>
          </a:prstGeom>
          <a:noFill/>
          <a:ln w="25400">
            <a:solidFill>
              <a:schemeClr val="accent1"/>
            </a:solidFill>
            <a:round/>
            <a:headEnd/>
            <a:tailEnd type="stealth" w="lg" len="lg"/>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5051636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hape 938"/>
          <p:cNvSpPr>
            <a:spLocks noGrp="1"/>
          </p:cNvSpPr>
          <p:nvPr>
            <p:ph type="title"/>
          </p:nvPr>
        </p:nvSpPr>
        <p:spPr/>
        <p:txBody>
          <a:bodyPr/>
          <a:lstStyle/>
          <a:p>
            <a:r>
              <a:rPr lang="en-US" sz="2800" dirty="0">
                <a:solidFill>
                  <a:srgbClr val="FFFFFF"/>
                </a:solidFill>
                <a:latin typeface="Arial" charset="0"/>
                <a:sym typeface="Helvetica Neue" charset="0"/>
              </a:rPr>
              <a:t>Upgrade and patch with rolling “canary” deploys</a:t>
            </a:r>
          </a:p>
        </p:txBody>
      </p:sp>
      <p:sp>
        <p:nvSpPr>
          <p:cNvPr id="16386" name="Shape 939"/>
          <p:cNvSpPr>
            <a:spLocks noGrp="1"/>
          </p:cNvSpPr>
          <p:nvPr>
            <p:ph type="sldNum" sz="quarter" idx="4294967295"/>
          </p:nvPr>
        </p:nvSpPr>
        <p:spPr bwMode="auto">
          <a:xfrm>
            <a:off x="9017000" y="5021263"/>
            <a:ext cx="127000" cy="127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808080"/>
              </a:buClr>
              <a:buSzPct val="25000"/>
              <a:buFont typeface="Arial" charset="0"/>
              <a:buNone/>
            </a:pPr>
            <a:fld id="{D1842F8A-D9CD-F34A-B25C-0DF3D9D1DCAC}" type="slidenum">
              <a:rPr lang="en-US" sz="800">
                <a:solidFill>
                  <a:srgbClr val="808080"/>
                </a:solidFill>
                <a:cs typeface="Arial" charset="0"/>
                <a:sym typeface="Arial" charset="0"/>
              </a:rPr>
              <a:pPr eaLnBrk="1" hangingPunct="1">
                <a:buClr>
                  <a:srgbClr val="808080"/>
                </a:buClr>
                <a:buSzPct val="25000"/>
                <a:buFont typeface="Arial" charset="0"/>
                <a:buNone/>
              </a:pPr>
              <a:t>27</a:t>
            </a:fld>
            <a:endParaRPr lang="en-US" sz="800">
              <a:solidFill>
                <a:srgbClr val="808080"/>
              </a:solidFill>
              <a:cs typeface="Arial" charset="0"/>
              <a:sym typeface="Arial" charset="0"/>
            </a:endParaRPr>
          </a:p>
        </p:txBody>
      </p:sp>
      <p:sp>
        <p:nvSpPr>
          <p:cNvPr id="16387" name="Shape 940"/>
          <p:cNvSpPr>
            <a:spLocks noChangeArrowheads="1"/>
          </p:cNvSpPr>
          <p:nvPr/>
        </p:nvSpPr>
        <p:spPr bwMode="auto">
          <a:xfrm>
            <a:off x="11366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941" name="Shape 941"/>
          <p:cNvSpPr txBox="1"/>
          <p:nvPr/>
        </p:nvSpPr>
        <p:spPr>
          <a:xfrm>
            <a:off x="1366838" y="2181225"/>
            <a:ext cx="304800"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X</a:t>
            </a:r>
          </a:p>
        </p:txBody>
      </p:sp>
      <p:sp>
        <p:nvSpPr>
          <p:cNvPr id="942" name="Shape 942"/>
          <p:cNvSpPr txBox="1"/>
          <p:nvPr/>
        </p:nvSpPr>
        <p:spPr>
          <a:xfrm>
            <a:off x="1963738" y="2176463"/>
            <a:ext cx="312737"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Y</a:t>
            </a:r>
          </a:p>
        </p:txBody>
      </p:sp>
      <p:sp>
        <p:nvSpPr>
          <p:cNvPr id="16390" name="Shape 943"/>
          <p:cNvSpPr>
            <a:spLocks noChangeArrowheads="1"/>
          </p:cNvSpPr>
          <p:nvPr/>
        </p:nvSpPr>
        <p:spPr bwMode="auto">
          <a:xfrm>
            <a:off x="17573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391" name="Shape 944"/>
          <p:cNvSpPr>
            <a:spLocks noChangeArrowheads="1"/>
          </p:cNvSpPr>
          <p:nvPr/>
        </p:nvSpPr>
        <p:spPr bwMode="auto">
          <a:xfrm>
            <a:off x="23669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392" name="Shape 945"/>
          <p:cNvSpPr>
            <a:spLocks noChangeArrowheads="1"/>
          </p:cNvSpPr>
          <p:nvPr/>
        </p:nvSpPr>
        <p:spPr bwMode="auto">
          <a:xfrm>
            <a:off x="29765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393" name="Shape 946"/>
          <p:cNvSpPr txBox="1">
            <a:spLocks noChangeArrowheads="1"/>
          </p:cNvSpPr>
          <p:nvPr/>
        </p:nvSpPr>
        <p:spPr bwMode="auto">
          <a:xfrm>
            <a:off x="1144588" y="2176463"/>
            <a:ext cx="3349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16394" name="Shape 947"/>
          <p:cNvSpPr txBox="1">
            <a:spLocks noChangeArrowheads="1"/>
          </p:cNvSpPr>
          <p:nvPr/>
        </p:nvSpPr>
        <p:spPr bwMode="auto">
          <a:xfrm>
            <a:off x="1766888" y="2176463"/>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16395" name="Shape 948"/>
          <p:cNvSpPr>
            <a:spLocks noChangeArrowheads="1"/>
          </p:cNvSpPr>
          <p:nvPr/>
        </p:nvSpPr>
        <p:spPr bwMode="auto">
          <a:xfrm>
            <a:off x="5397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396" name="Shape 949"/>
          <p:cNvSpPr txBox="1">
            <a:spLocks noChangeArrowheads="1"/>
          </p:cNvSpPr>
          <p:nvPr/>
        </p:nvSpPr>
        <p:spPr bwMode="auto">
          <a:xfrm>
            <a:off x="538163" y="217646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6397" name="Shape 950"/>
          <p:cNvSpPr txBox="1">
            <a:spLocks noChangeArrowheads="1"/>
          </p:cNvSpPr>
          <p:nvPr/>
        </p:nvSpPr>
        <p:spPr bwMode="auto">
          <a:xfrm>
            <a:off x="744538" y="2176463"/>
            <a:ext cx="303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16398" name="Shape 951"/>
          <p:cNvSpPr>
            <a:spLocks noChangeArrowheads="1"/>
          </p:cNvSpPr>
          <p:nvPr/>
        </p:nvSpPr>
        <p:spPr bwMode="auto">
          <a:xfrm>
            <a:off x="1146175" y="3421063"/>
            <a:ext cx="547688"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952" name="Shape 952"/>
          <p:cNvSpPr txBox="1"/>
          <p:nvPr/>
        </p:nvSpPr>
        <p:spPr>
          <a:xfrm>
            <a:off x="1376363" y="3154363"/>
            <a:ext cx="304800" cy="306387"/>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X</a:t>
            </a:r>
          </a:p>
        </p:txBody>
      </p:sp>
      <p:sp>
        <p:nvSpPr>
          <p:cNvPr id="953" name="Shape 953"/>
          <p:cNvSpPr txBox="1"/>
          <p:nvPr/>
        </p:nvSpPr>
        <p:spPr>
          <a:xfrm>
            <a:off x="1973263" y="3148013"/>
            <a:ext cx="312737"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Y</a:t>
            </a:r>
          </a:p>
        </p:txBody>
      </p:sp>
      <p:sp>
        <p:nvSpPr>
          <p:cNvPr id="16401" name="Shape 954"/>
          <p:cNvSpPr>
            <a:spLocks noChangeArrowheads="1"/>
          </p:cNvSpPr>
          <p:nvPr/>
        </p:nvSpPr>
        <p:spPr bwMode="auto">
          <a:xfrm>
            <a:off x="1766888" y="3421063"/>
            <a:ext cx="547687"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402" name="Shape 955"/>
          <p:cNvSpPr>
            <a:spLocks noChangeArrowheads="1"/>
          </p:cNvSpPr>
          <p:nvPr/>
        </p:nvSpPr>
        <p:spPr bwMode="auto">
          <a:xfrm>
            <a:off x="2376488" y="3421063"/>
            <a:ext cx="547687"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16403" name="Shape 956"/>
          <p:cNvSpPr>
            <a:spLocks noChangeArrowheads="1"/>
          </p:cNvSpPr>
          <p:nvPr/>
        </p:nvSpPr>
        <p:spPr bwMode="auto">
          <a:xfrm>
            <a:off x="2986088" y="3421063"/>
            <a:ext cx="547687"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16404" name="Shape 957"/>
          <p:cNvSpPr txBox="1">
            <a:spLocks noChangeArrowheads="1"/>
          </p:cNvSpPr>
          <p:nvPr/>
        </p:nvSpPr>
        <p:spPr bwMode="auto">
          <a:xfrm>
            <a:off x="1155700" y="3148013"/>
            <a:ext cx="333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16405" name="Shape 958"/>
          <p:cNvSpPr txBox="1">
            <a:spLocks noChangeArrowheads="1"/>
          </p:cNvSpPr>
          <p:nvPr/>
        </p:nvSpPr>
        <p:spPr bwMode="auto">
          <a:xfrm>
            <a:off x="1776413" y="3148013"/>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16406" name="Shape 959"/>
          <p:cNvSpPr>
            <a:spLocks noChangeArrowheads="1"/>
          </p:cNvSpPr>
          <p:nvPr/>
        </p:nvSpPr>
        <p:spPr bwMode="auto">
          <a:xfrm>
            <a:off x="549275" y="3421063"/>
            <a:ext cx="547688"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407" name="Shape 960"/>
          <p:cNvSpPr txBox="1">
            <a:spLocks noChangeArrowheads="1"/>
          </p:cNvSpPr>
          <p:nvPr/>
        </p:nvSpPr>
        <p:spPr bwMode="auto">
          <a:xfrm>
            <a:off x="549275" y="3148013"/>
            <a:ext cx="303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6408" name="Shape 961"/>
          <p:cNvSpPr txBox="1">
            <a:spLocks noChangeArrowheads="1"/>
          </p:cNvSpPr>
          <p:nvPr/>
        </p:nvSpPr>
        <p:spPr bwMode="auto">
          <a:xfrm>
            <a:off x="754063" y="314801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pic>
        <p:nvPicPr>
          <p:cNvPr id="16409" name="Shape 96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6888" y="2968625"/>
            <a:ext cx="5619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0" name="Shape 963"/>
          <p:cNvSpPr>
            <a:spLocks noChangeArrowheads="1"/>
          </p:cNvSpPr>
          <p:nvPr/>
        </p:nvSpPr>
        <p:spPr bwMode="auto">
          <a:xfrm>
            <a:off x="4076700" y="3332163"/>
            <a:ext cx="25304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45700" rIns="45700" bIns="45700"/>
          <a:lstStyle/>
          <a:p>
            <a:pPr>
              <a:buClr>
                <a:srgbClr val="535353"/>
              </a:buClr>
              <a:buSzPct val="25000"/>
              <a:buFont typeface="Arial" charset="0"/>
              <a:buNone/>
            </a:pPr>
            <a:r>
              <a:rPr lang="en-US" sz="1300" b="1" dirty="0">
                <a:solidFill>
                  <a:srgbClr val="FFFFFF"/>
                </a:solidFill>
                <a:cs typeface="Arial" charset="0"/>
                <a:sym typeface="Arial" charset="0"/>
              </a:rPr>
              <a:t>Update introduced. If the tests pass, keep going </a:t>
            </a:r>
          </a:p>
        </p:txBody>
      </p:sp>
      <p:sp>
        <p:nvSpPr>
          <p:cNvPr id="16411" name="Shape 964"/>
          <p:cNvSpPr>
            <a:spLocks noChangeArrowheads="1"/>
          </p:cNvSpPr>
          <p:nvPr/>
        </p:nvSpPr>
        <p:spPr bwMode="auto">
          <a:xfrm>
            <a:off x="11557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412" name="Shape 965"/>
          <p:cNvSpPr txBox="1">
            <a:spLocks noChangeArrowheads="1"/>
          </p:cNvSpPr>
          <p:nvPr/>
        </p:nvSpPr>
        <p:spPr bwMode="auto">
          <a:xfrm>
            <a:off x="2386013"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X</a:t>
            </a:r>
          </a:p>
        </p:txBody>
      </p:sp>
      <p:sp>
        <p:nvSpPr>
          <p:cNvPr id="16413" name="Shape 966"/>
          <p:cNvSpPr txBox="1">
            <a:spLocks noChangeArrowheads="1"/>
          </p:cNvSpPr>
          <p:nvPr/>
        </p:nvSpPr>
        <p:spPr bwMode="auto">
          <a:xfrm>
            <a:off x="2606675"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Y</a:t>
            </a:r>
          </a:p>
        </p:txBody>
      </p:sp>
      <p:sp>
        <p:nvSpPr>
          <p:cNvPr id="16414" name="Shape 967"/>
          <p:cNvSpPr>
            <a:spLocks noChangeArrowheads="1"/>
          </p:cNvSpPr>
          <p:nvPr/>
        </p:nvSpPr>
        <p:spPr bwMode="auto">
          <a:xfrm>
            <a:off x="17764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415" name="Shape 968"/>
          <p:cNvSpPr>
            <a:spLocks noChangeArrowheads="1"/>
          </p:cNvSpPr>
          <p:nvPr/>
        </p:nvSpPr>
        <p:spPr bwMode="auto">
          <a:xfrm>
            <a:off x="23860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416" name="Shape 969"/>
          <p:cNvSpPr>
            <a:spLocks noChangeArrowheads="1"/>
          </p:cNvSpPr>
          <p:nvPr/>
        </p:nvSpPr>
        <p:spPr bwMode="auto">
          <a:xfrm>
            <a:off x="29956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417" name="Shape 970"/>
          <p:cNvSpPr txBox="1">
            <a:spLocks noChangeArrowheads="1"/>
          </p:cNvSpPr>
          <p:nvPr/>
        </p:nvSpPr>
        <p:spPr bwMode="auto">
          <a:xfrm>
            <a:off x="1270000" y="1270000"/>
            <a:ext cx="33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16418" name="Shape 971"/>
          <p:cNvSpPr txBox="1">
            <a:spLocks noChangeArrowheads="1"/>
          </p:cNvSpPr>
          <p:nvPr/>
        </p:nvSpPr>
        <p:spPr bwMode="auto">
          <a:xfrm>
            <a:off x="1905000" y="1270000"/>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16419" name="Shape 972"/>
          <p:cNvSpPr>
            <a:spLocks noChangeArrowheads="1"/>
          </p:cNvSpPr>
          <p:nvPr/>
        </p:nvSpPr>
        <p:spPr bwMode="auto">
          <a:xfrm>
            <a:off x="5588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6420" name="Shape 973"/>
          <p:cNvSpPr txBox="1">
            <a:spLocks noChangeArrowheads="1"/>
          </p:cNvSpPr>
          <p:nvPr/>
        </p:nvSpPr>
        <p:spPr bwMode="auto">
          <a:xfrm>
            <a:off x="558800" y="1270000"/>
            <a:ext cx="303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6421" name="Shape 974"/>
          <p:cNvSpPr txBox="1">
            <a:spLocks noChangeArrowheads="1"/>
          </p:cNvSpPr>
          <p:nvPr/>
        </p:nvSpPr>
        <p:spPr bwMode="auto">
          <a:xfrm>
            <a:off x="763588"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Tree>
    <p:extLst>
      <p:ext uri="{BB962C8B-B14F-4D97-AF65-F5344CB8AC3E}">
        <p14:creationId xmlns:p14="http://schemas.microsoft.com/office/powerpoint/2010/main" val="319651637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hape 979"/>
          <p:cNvSpPr>
            <a:spLocks noGrp="1"/>
          </p:cNvSpPr>
          <p:nvPr>
            <p:ph type="title"/>
          </p:nvPr>
        </p:nvSpPr>
        <p:spPr/>
        <p:txBody>
          <a:bodyPr/>
          <a:lstStyle/>
          <a:p>
            <a:r>
              <a:rPr lang="en-US" sz="2800" dirty="0">
                <a:solidFill>
                  <a:srgbClr val="FFFFFF"/>
                </a:solidFill>
                <a:latin typeface="Arial" charset="0"/>
                <a:sym typeface="Helvetica Neue" charset="0"/>
              </a:rPr>
              <a:t>Upgrade and patch with rolling “canary” deploys</a:t>
            </a:r>
          </a:p>
        </p:txBody>
      </p:sp>
      <p:sp>
        <p:nvSpPr>
          <p:cNvPr id="18434" name="Shape 980"/>
          <p:cNvSpPr>
            <a:spLocks noGrp="1"/>
          </p:cNvSpPr>
          <p:nvPr>
            <p:ph type="sldNum" sz="quarter" idx="4294967295"/>
          </p:nvPr>
        </p:nvSpPr>
        <p:spPr bwMode="auto">
          <a:xfrm>
            <a:off x="9017000" y="5021263"/>
            <a:ext cx="127000" cy="127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808080"/>
              </a:buClr>
              <a:buSzPct val="25000"/>
              <a:buFont typeface="Arial" charset="0"/>
              <a:buNone/>
            </a:pPr>
            <a:fld id="{F61CDA59-D155-6240-9351-871CE811A029}" type="slidenum">
              <a:rPr lang="en-US" sz="800">
                <a:solidFill>
                  <a:srgbClr val="808080"/>
                </a:solidFill>
                <a:cs typeface="Arial" charset="0"/>
                <a:sym typeface="Arial" charset="0"/>
              </a:rPr>
              <a:pPr eaLnBrk="1" hangingPunct="1">
                <a:buClr>
                  <a:srgbClr val="808080"/>
                </a:buClr>
                <a:buSzPct val="25000"/>
                <a:buFont typeface="Arial" charset="0"/>
                <a:buNone/>
              </a:pPr>
              <a:t>28</a:t>
            </a:fld>
            <a:endParaRPr lang="en-US" sz="800">
              <a:solidFill>
                <a:srgbClr val="808080"/>
              </a:solidFill>
              <a:cs typeface="Arial" charset="0"/>
              <a:sym typeface="Arial" charset="0"/>
            </a:endParaRPr>
          </a:p>
        </p:txBody>
      </p:sp>
      <p:sp>
        <p:nvSpPr>
          <p:cNvPr id="18435" name="Shape 981"/>
          <p:cNvSpPr>
            <a:spLocks noChangeArrowheads="1"/>
          </p:cNvSpPr>
          <p:nvPr/>
        </p:nvSpPr>
        <p:spPr bwMode="auto">
          <a:xfrm>
            <a:off x="11366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982" name="Shape 982"/>
          <p:cNvSpPr txBox="1"/>
          <p:nvPr/>
        </p:nvSpPr>
        <p:spPr>
          <a:xfrm>
            <a:off x="1366838" y="2181225"/>
            <a:ext cx="304800"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X</a:t>
            </a:r>
          </a:p>
        </p:txBody>
      </p:sp>
      <p:sp>
        <p:nvSpPr>
          <p:cNvPr id="983" name="Shape 983"/>
          <p:cNvSpPr txBox="1"/>
          <p:nvPr/>
        </p:nvSpPr>
        <p:spPr>
          <a:xfrm>
            <a:off x="1963738" y="2176463"/>
            <a:ext cx="312737"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Y</a:t>
            </a:r>
          </a:p>
        </p:txBody>
      </p:sp>
      <p:sp>
        <p:nvSpPr>
          <p:cNvPr id="18438" name="Shape 984"/>
          <p:cNvSpPr>
            <a:spLocks noChangeArrowheads="1"/>
          </p:cNvSpPr>
          <p:nvPr/>
        </p:nvSpPr>
        <p:spPr bwMode="auto">
          <a:xfrm>
            <a:off x="17573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39" name="Shape 985"/>
          <p:cNvSpPr>
            <a:spLocks noChangeArrowheads="1"/>
          </p:cNvSpPr>
          <p:nvPr/>
        </p:nvSpPr>
        <p:spPr bwMode="auto">
          <a:xfrm>
            <a:off x="23669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40" name="Shape 986"/>
          <p:cNvSpPr>
            <a:spLocks noChangeArrowheads="1"/>
          </p:cNvSpPr>
          <p:nvPr/>
        </p:nvSpPr>
        <p:spPr bwMode="auto">
          <a:xfrm>
            <a:off x="29765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41" name="Shape 987"/>
          <p:cNvSpPr txBox="1">
            <a:spLocks noChangeArrowheads="1"/>
          </p:cNvSpPr>
          <p:nvPr/>
        </p:nvSpPr>
        <p:spPr bwMode="auto">
          <a:xfrm>
            <a:off x="1144588" y="2176463"/>
            <a:ext cx="3349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18442" name="Shape 988"/>
          <p:cNvSpPr txBox="1">
            <a:spLocks noChangeArrowheads="1"/>
          </p:cNvSpPr>
          <p:nvPr/>
        </p:nvSpPr>
        <p:spPr bwMode="auto">
          <a:xfrm>
            <a:off x="1766888" y="2176463"/>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18443" name="Shape 989"/>
          <p:cNvSpPr>
            <a:spLocks noChangeArrowheads="1"/>
          </p:cNvSpPr>
          <p:nvPr/>
        </p:nvSpPr>
        <p:spPr bwMode="auto">
          <a:xfrm>
            <a:off x="5397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44" name="Shape 990"/>
          <p:cNvSpPr txBox="1">
            <a:spLocks noChangeArrowheads="1"/>
          </p:cNvSpPr>
          <p:nvPr/>
        </p:nvSpPr>
        <p:spPr bwMode="auto">
          <a:xfrm>
            <a:off x="538163" y="217646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8445" name="Shape 991"/>
          <p:cNvSpPr txBox="1">
            <a:spLocks noChangeArrowheads="1"/>
          </p:cNvSpPr>
          <p:nvPr/>
        </p:nvSpPr>
        <p:spPr bwMode="auto">
          <a:xfrm>
            <a:off x="744538" y="2176463"/>
            <a:ext cx="303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18446" name="Shape 992"/>
          <p:cNvSpPr>
            <a:spLocks noChangeArrowheads="1"/>
          </p:cNvSpPr>
          <p:nvPr/>
        </p:nvSpPr>
        <p:spPr bwMode="auto">
          <a:xfrm>
            <a:off x="1146175" y="3421063"/>
            <a:ext cx="547688"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993" name="Shape 993"/>
          <p:cNvSpPr txBox="1"/>
          <p:nvPr/>
        </p:nvSpPr>
        <p:spPr>
          <a:xfrm>
            <a:off x="1376363" y="3154363"/>
            <a:ext cx="304800" cy="306387"/>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X</a:t>
            </a:r>
          </a:p>
        </p:txBody>
      </p:sp>
      <p:sp>
        <p:nvSpPr>
          <p:cNvPr id="994" name="Shape 994"/>
          <p:cNvSpPr txBox="1"/>
          <p:nvPr/>
        </p:nvSpPr>
        <p:spPr>
          <a:xfrm>
            <a:off x="1973263" y="3148013"/>
            <a:ext cx="312737"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Y</a:t>
            </a:r>
          </a:p>
        </p:txBody>
      </p:sp>
      <p:sp>
        <p:nvSpPr>
          <p:cNvPr id="18449" name="Shape 995"/>
          <p:cNvSpPr>
            <a:spLocks noChangeArrowheads="1"/>
          </p:cNvSpPr>
          <p:nvPr/>
        </p:nvSpPr>
        <p:spPr bwMode="auto">
          <a:xfrm>
            <a:off x="1766888" y="3421063"/>
            <a:ext cx="547687"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50" name="Shape 996"/>
          <p:cNvSpPr>
            <a:spLocks noChangeArrowheads="1"/>
          </p:cNvSpPr>
          <p:nvPr/>
        </p:nvSpPr>
        <p:spPr bwMode="auto">
          <a:xfrm>
            <a:off x="2376488" y="3421063"/>
            <a:ext cx="547687"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18451" name="Shape 997"/>
          <p:cNvSpPr>
            <a:spLocks noChangeArrowheads="1"/>
          </p:cNvSpPr>
          <p:nvPr/>
        </p:nvSpPr>
        <p:spPr bwMode="auto">
          <a:xfrm>
            <a:off x="2986088" y="3421063"/>
            <a:ext cx="547687"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18452" name="Shape 998"/>
          <p:cNvSpPr txBox="1">
            <a:spLocks noChangeArrowheads="1"/>
          </p:cNvSpPr>
          <p:nvPr/>
        </p:nvSpPr>
        <p:spPr bwMode="auto">
          <a:xfrm>
            <a:off x="1155700" y="3148013"/>
            <a:ext cx="333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18453" name="Shape 999"/>
          <p:cNvSpPr txBox="1">
            <a:spLocks noChangeArrowheads="1"/>
          </p:cNvSpPr>
          <p:nvPr/>
        </p:nvSpPr>
        <p:spPr bwMode="auto">
          <a:xfrm>
            <a:off x="1776413" y="3148013"/>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18454" name="Shape 1000"/>
          <p:cNvSpPr>
            <a:spLocks noChangeArrowheads="1"/>
          </p:cNvSpPr>
          <p:nvPr/>
        </p:nvSpPr>
        <p:spPr bwMode="auto">
          <a:xfrm>
            <a:off x="549275" y="3421063"/>
            <a:ext cx="547688"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55" name="Shape 1001"/>
          <p:cNvSpPr txBox="1">
            <a:spLocks noChangeArrowheads="1"/>
          </p:cNvSpPr>
          <p:nvPr/>
        </p:nvSpPr>
        <p:spPr bwMode="auto">
          <a:xfrm>
            <a:off x="549275" y="3148013"/>
            <a:ext cx="303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8456" name="Shape 1002"/>
          <p:cNvSpPr txBox="1">
            <a:spLocks noChangeArrowheads="1"/>
          </p:cNvSpPr>
          <p:nvPr/>
        </p:nvSpPr>
        <p:spPr bwMode="auto">
          <a:xfrm>
            <a:off x="754063" y="314801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18457" name="Shape 1003"/>
          <p:cNvSpPr>
            <a:spLocks noChangeArrowheads="1"/>
          </p:cNvSpPr>
          <p:nvPr/>
        </p:nvSpPr>
        <p:spPr bwMode="auto">
          <a:xfrm>
            <a:off x="5849938" y="1543050"/>
            <a:ext cx="546100"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58" name="Shape 1004"/>
          <p:cNvSpPr txBox="1">
            <a:spLocks noChangeArrowheads="1"/>
          </p:cNvSpPr>
          <p:nvPr/>
        </p:nvSpPr>
        <p:spPr bwMode="auto">
          <a:xfrm>
            <a:off x="7283450" y="127476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X</a:t>
            </a:r>
          </a:p>
        </p:txBody>
      </p:sp>
      <p:sp>
        <p:nvSpPr>
          <p:cNvPr id="18459" name="Shape 1005"/>
          <p:cNvSpPr txBox="1">
            <a:spLocks noChangeArrowheads="1"/>
          </p:cNvSpPr>
          <p:nvPr/>
        </p:nvSpPr>
        <p:spPr bwMode="auto">
          <a:xfrm>
            <a:off x="7880350" y="1270000"/>
            <a:ext cx="312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Y</a:t>
            </a:r>
          </a:p>
        </p:txBody>
      </p:sp>
      <p:sp>
        <p:nvSpPr>
          <p:cNvPr id="18460" name="Shape 1006"/>
          <p:cNvSpPr>
            <a:spLocks noChangeArrowheads="1"/>
          </p:cNvSpPr>
          <p:nvPr/>
        </p:nvSpPr>
        <p:spPr bwMode="auto">
          <a:xfrm>
            <a:off x="647065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61" name="Shape 1007"/>
          <p:cNvSpPr>
            <a:spLocks noChangeArrowheads="1"/>
          </p:cNvSpPr>
          <p:nvPr/>
        </p:nvSpPr>
        <p:spPr bwMode="auto">
          <a:xfrm>
            <a:off x="7080250" y="1543050"/>
            <a:ext cx="547688" cy="242888"/>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18462" name="Shape 1008"/>
          <p:cNvSpPr>
            <a:spLocks noChangeArrowheads="1"/>
          </p:cNvSpPr>
          <p:nvPr/>
        </p:nvSpPr>
        <p:spPr bwMode="auto">
          <a:xfrm>
            <a:off x="7689850" y="1543050"/>
            <a:ext cx="547688" cy="242888"/>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18463" name="Shape 1009"/>
          <p:cNvSpPr txBox="1">
            <a:spLocks noChangeArrowheads="1"/>
          </p:cNvSpPr>
          <p:nvPr/>
        </p:nvSpPr>
        <p:spPr bwMode="auto">
          <a:xfrm>
            <a:off x="7061200" y="1270000"/>
            <a:ext cx="339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M</a:t>
            </a:r>
          </a:p>
        </p:txBody>
      </p:sp>
      <p:sp>
        <p:nvSpPr>
          <p:cNvPr id="18464" name="Shape 1010"/>
          <p:cNvSpPr txBox="1">
            <a:spLocks noChangeArrowheads="1"/>
          </p:cNvSpPr>
          <p:nvPr/>
        </p:nvSpPr>
        <p:spPr bwMode="auto">
          <a:xfrm>
            <a:off x="7683500" y="1270000"/>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N</a:t>
            </a:r>
          </a:p>
        </p:txBody>
      </p:sp>
      <p:sp>
        <p:nvSpPr>
          <p:cNvPr id="18465" name="Shape 1011"/>
          <p:cNvSpPr>
            <a:spLocks noChangeArrowheads="1"/>
          </p:cNvSpPr>
          <p:nvPr/>
        </p:nvSpPr>
        <p:spPr bwMode="auto">
          <a:xfrm>
            <a:off x="5253038" y="1543050"/>
            <a:ext cx="546100"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66" name="Shape 1012"/>
          <p:cNvSpPr txBox="1">
            <a:spLocks noChangeArrowheads="1"/>
          </p:cNvSpPr>
          <p:nvPr/>
        </p:nvSpPr>
        <p:spPr bwMode="auto">
          <a:xfrm>
            <a:off x="5251450"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8467" name="Shape 1013"/>
          <p:cNvSpPr txBox="1">
            <a:spLocks noChangeArrowheads="1"/>
          </p:cNvSpPr>
          <p:nvPr/>
        </p:nvSpPr>
        <p:spPr bwMode="auto">
          <a:xfrm>
            <a:off x="5456238"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pic>
        <p:nvPicPr>
          <p:cNvPr id="18468" name="Shape 101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6888" y="2968625"/>
            <a:ext cx="5619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9" name="Shape 1015"/>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2188" y="1146175"/>
            <a:ext cx="4572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70" name="Shape 1016"/>
          <p:cNvSpPr>
            <a:spLocks noChangeArrowheads="1"/>
          </p:cNvSpPr>
          <p:nvPr/>
        </p:nvSpPr>
        <p:spPr bwMode="auto">
          <a:xfrm>
            <a:off x="5183188" y="2425700"/>
            <a:ext cx="30972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45700" rIns="45700" bIns="45700"/>
          <a:lstStyle/>
          <a:p>
            <a:pPr algn="ctr">
              <a:buClr>
                <a:srgbClr val="535353"/>
              </a:buClr>
              <a:buSzPct val="25000"/>
              <a:buFont typeface="Arial" charset="0"/>
              <a:buNone/>
            </a:pPr>
            <a:r>
              <a:rPr lang="en-US" sz="1300" b="1" dirty="0">
                <a:solidFill>
                  <a:srgbClr val="FFFFFF"/>
                </a:solidFill>
                <a:cs typeface="Arial" charset="0"/>
                <a:sym typeface="Arial" charset="0"/>
              </a:rPr>
              <a:t>Apps redeployed to updated VMs</a:t>
            </a:r>
          </a:p>
        </p:txBody>
      </p:sp>
      <p:sp>
        <p:nvSpPr>
          <p:cNvPr id="18471" name="Shape 1017"/>
          <p:cNvSpPr>
            <a:spLocks noChangeArrowheads="1"/>
          </p:cNvSpPr>
          <p:nvPr/>
        </p:nvSpPr>
        <p:spPr bwMode="auto">
          <a:xfrm>
            <a:off x="11557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72" name="Shape 1018"/>
          <p:cNvSpPr txBox="1">
            <a:spLocks noChangeArrowheads="1"/>
          </p:cNvSpPr>
          <p:nvPr/>
        </p:nvSpPr>
        <p:spPr bwMode="auto">
          <a:xfrm>
            <a:off x="2386013"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X</a:t>
            </a:r>
          </a:p>
        </p:txBody>
      </p:sp>
      <p:sp>
        <p:nvSpPr>
          <p:cNvPr id="18473" name="Shape 1019"/>
          <p:cNvSpPr txBox="1">
            <a:spLocks noChangeArrowheads="1"/>
          </p:cNvSpPr>
          <p:nvPr/>
        </p:nvSpPr>
        <p:spPr bwMode="auto">
          <a:xfrm>
            <a:off x="2606675"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Y</a:t>
            </a:r>
          </a:p>
        </p:txBody>
      </p:sp>
      <p:sp>
        <p:nvSpPr>
          <p:cNvPr id="18474" name="Shape 1020"/>
          <p:cNvSpPr>
            <a:spLocks noChangeArrowheads="1"/>
          </p:cNvSpPr>
          <p:nvPr/>
        </p:nvSpPr>
        <p:spPr bwMode="auto">
          <a:xfrm>
            <a:off x="17764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75" name="Shape 1021"/>
          <p:cNvSpPr>
            <a:spLocks noChangeArrowheads="1"/>
          </p:cNvSpPr>
          <p:nvPr/>
        </p:nvSpPr>
        <p:spPr bwMode="auto">
          <a:xfrm>
            <a:off x="23860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76" name="Shape 1022"/>
          <p:cNvSpPr>
            <a:spLocks noChangeArrowheads="1"/>
          </p:cNvSpPr>
          <p:nvPr/>
        </p:nvSpPr>
        <p:spPr bwMode="auto">
          <a:xfrm>
            <a:off x="29956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77" name="Shape 1023"/>
          <p:cNvSpPr txBox="1">
            <a:spLocks noChangeArrowheads="1"/>
          </p:cNvSpPr>
          <p:nvPr/>
        </p:nvSpPr>
        <p:spPr bwMode="auto">
          <a:xfrm>
            <a:off x="1270000" y="1270000"/>
            <a:ext cx="33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18478" name="Shape 1024"/>
          <p:cNvSpPr txBox="1">
            <a:spLocks noChangeArrowheads="1"/>
          </p:cNvSpPr>
          <p:nvPr/>
        </p:nvSpPr>
        <p:spPr bwMode="auto">
          <a:xfrm>
            <a:off x="1905000" y="1270000"/>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18479" name="Shape 1025"/>
          <p:cNvSpPr>
            <a:spLocks noChangeArrowheads="1"/>
          </p:cNvSpPr>
          <p:nvPr/>
        </p:nvSpPr>
        <p:spPr bwMode="auto">
          <a:xfrm>
            <a:off x="5588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8480" name="Shape 1026"/>
          <p:cNvSpPr txBox="1">
            <a:spLocks noChangeArrowheads="1"/>
          </p:cNvSpPr>
          <p:nvPr/>
        </p:nvSpPr>
        <p:spPr bwMode="auto">
          <a:xfrm>
            <a:off x="558800" y="1270000"/>
            <a:ext cx="303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18481" name="Shape 1027"/>
          <p:cNvSpPr txBox="1">
            <a:spLocks noChangeArrowheads="1"/>
          </p:cNvSpPr>
          <p:nvPr/>
        </p:nvSpPr>
        <p:spPr bwMode="auto">
          <a:xfrm>
            <a:off x="763588"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cxnSp>
        <p:nvCxnSpPr>
          <p:cNvPr id="18482" name="Shape 1028"/>
          <p:cNvCxnSpPr>
            <a:cxnSpLocks noChangeShapeType="1"/>
          </p:cNvCxnSpPr>
          <p:nvPr/>
        </p:nvCxnSpPr>
        <p:spPr bwMode="auto">
          <a:xfrm rot="10800000" flipH="1">
            <a:off x="6689725" y="1412875"/>
            <a:ext cx="1003300" cy="17463"/>
          </a:xfrm>
          <a:prstGeom prst="curvedConnector3">
            <a:avLst>
              <a:gd name="adj1" fmla="val 0"/>
            </a:avLst>
          </a:prstGeom>
          <a:noFill/>
          <a:ln w="25400">
            <a:solidFill>
              <a:schemeClr val="accent1"/>
            </a:solidFill>
            <a:round/>
            <a:headEnd/>
            <a:tailEnd type="stealth" w="lg" len="lg"/>
          </a:ln>
          <a:extLst>
            <a:ext uri="{909E8E84-426E-40dd-AFC4-6F175D3DCCD1}">
              <a14:hiddenFill xmlns:a14="http://schemas.microsoft.com/office/drawing/2010/main">
                <a:noFill/>
              </a14:hiddenFill>
            </a:ext>
          </a:extLst>
        </p:spPr>
      </p:cxnSp>
      <p:cxnSp>
        <p:nvCxnSpPr>
          <p:cNvPr id="18483" name="Shape 1029"/>
          <p:cNvCxnSpPr>
            <a:cxnSpLocks noChangeShapeType="1"/>
          </p:cNvCxnSpPr>
          <p:nvPr/>
        </p:nvCxnSpPr>
        <p:spPr bwMode="auto">
          <a:xfrm rot="10800000" flipH="1">
            <a:off x="6064250" y="1395413"/>
            <a:ext cx="1003300" cy="17462"/>
          </a:xfrm>
          <a:prstGeom prst="curvedConnector3">
            <a:avLst>
              <a:gd name="adj1" fmla="val 0"/>
            </a:avLst>
          </a:prstGeom>
          <a:noFill/>
          <a:ln w="25400">
            <a:solidFill>
              <a:schemeClr val="accent1"/>
            </a:solidFill>
            <a:round/>
            <a:headEnd/>
            <a:tailEnd type="stealth" w="lg" len="lg"/>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524454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hape 1034"/>
          <p:cNvSpPr>
            <a:spLocks noGrp="1"/>
          </p:cNvSpPr>
          <p:nvPr>
            <p:ph type="title"/>
          </p:nvPr>
        </p:nvSpPr>
        <p:spPr/>
        <p:txBody>
          <a:bodyPr/>
          <a:lstStyle/>
          <a:p>
            <a:r>
              <a:rPr lang="en-US" sz="2800" dirty="0">
                <a:solidFill>
                  <a:srgbClr val="FFFFFF"/>
                </a:solidFill>
                <a:latin typeface="Arial" charset="0"/>
                <a:sym typeface="Helvetica Neue" charset="0"/>
              </a:rPr>
              <a:t>Upgrade and patch with rolling “canary” deploys</a:t>
            </a:r>
          </a:p>
        </p:txBody>
      </p:sp>
      <p:sp>
        <p:nvSpPr>
          <p:cNvPr id="20482" name="Shape 1035"/>
          <p:cNvSpPr>
            <a:spLocks noGrp="1"/>
          </p:cNvSpPr>
          <p:nvPr>
            <p:ph type="sldNum" sz="quarter" idx="4294967295"/>
          </p:nvPr>
        </p:nvSpPr>
        <p:spPr bwMode="auto">
          <a:xfrm>
            <a:off x="9017000" y="5021263"/>
            <a:ext cx="127000" cy="127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808080"/>
              </a:buClr>
              <a:buSzPct val="25000"/>
              <a:buFont typeface="Arial" charset="0"/>
              <a:buNone/>
            </a:pPr>
            <a:fld id="{3913C096-8961-354C-89C2-7FAB3D0594F1}" type="slidenum">
              <a:rPr lang="en-US" sz="800">
                <a:solidFill>
                  <a:srgbClr val="808080"/>
                </a:solidFill>
                <a:cs typeface="Arial" charset="0"/>
                <a:sym typeface="Arial" charset="0"/>
              </a:rPr>
              <a:pPr eaLnBrk="1" hangingPunct="1">
                <a:buClr>
                  <a:srgbClr val="808080"/>
                </a:buClr>
                <a:buSzPct val="25000"/>
                <a:buFont typeface="Arial" charset="0"/>
                <a:buNone/>
              </a:pPr>
              <a:t>29</a:t>
            </a:fld>
            <a:endParaRPr lang="en-US" sz="800">
              <a:solidFill>
                <a:srgbClr val="808080"/>
              </a:solidFill>
              <a:cs typeface="Arial" charset="0"/>
              <a:sym typeface="Arial" charset="0"/>
            </a:endParaRPr>
          </a:p>
        </p:txBody>
      </p:sp>
      <p:sp>
        <p:nvSpPr>
          <p:cNvPr id="20483" name="Shape 1036"/>
          <p:cNvSpPr>
            <a:spLocks noChangeArrowheads="1"/>
          </p:cNvSpPr>
          <p:nvPr/>
        </p:nvSpPr>
        <p:spPr bwMode="auto">
          <a:xfrm>
            <a:off x="11366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037" name="Shape 1037"/>
          <p:cNvSpPr txBox="1"/>
          <p:nvPr/>
        </p:nvSpPr>
        <p:spPr>
          <a:xfrm>
            <a:off x="1366838" y="2181225"/>
            <a:ext cx="304800"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X</a:t>
            </a:r>
          </a:p>
        </p:txBody>
      </p:sp>
      <p:sp>
        <p:nvSpPr>
          <p:cNvPr id="1038" name="Shape 1038"/>
          <p:cNvSpPr txBox="1"/>
          <p:nvPr/>
        </p:nvSpPr>
        <p:spPr>
          <a:xfrm>
            <a:off x="1963738" y="2176463"/>
            <a:ext cx="312737"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Y</a:t>
            </a:r>
          </a:p>
        </p:txBody>
      </p:sp>
      <p:sp>
        <p:nvSpPr>
          <p:cNvPr id="20486" name="Shape 1039"/>
          <p:cNvSpPr>
            <a:spLocks noChangeArrowheads="1"/>
          </p:cNvSpPr>
          <p:nvPr/>
        </p:nvSpPr>
        <p:spPr bwMode="auto">
          <a:xfrm>
            <a:off x="17573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487" name="Shape 1040"/>
          <p:cNvSpPr>
            <a:spLocks noChangeArrowheads="1"/>
          </p:cNvSpPr>
          <p:nvPr/>
        </p:nvSpPr>
        <p:spPr bwMode="auto">
          <a:xfrm>
            <a:off x="23669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488" name="Shape 1041"/>
          <p:cNvSpPr>
            <a:spLocks noChangeArrowheads="1"/>
          </p:cNvSpPr>
          <p:nvPr/>
        </p:nvSpPr>
        <p:spPr bwMode="auto">
          <a:xfrm>
            <a:off x="29765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489" name="Shape 1042"/>
          <p:cNvSpPr txBox="1">
            <a:spLocks noChangeArrowheads="1"/>
          </p:cNvSpPr>
          <p:nvPr/>
        </p:nvSpPr>
        <p:spPr bwMode="auto">
          <a:xfrm>
            <a:off x="1144588" y="2176463"/>
            <a:ext cx="3349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20490" name="Shape 1043"/>
          <p:cNvSpPr txBox="1">
            <a:spLocks noChangeArrowheads="1"/>
          </p:cNvSpPr>
          <p:nvPr/>
        </p:nvSpPr>
        <p:spPr bwMode="auto">
          <a:xfrm>
            <a:off x="1766888" y="2176463"/>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20491" name="Shape 1044"/>
          <p:cNvSpPr>
            <a:spLocks noChangeArrowheads="1"/>
          </p:cNvSpPr>
          <p:nvPr/>
        </p:nvSpPr>
        <p:spPr bwMode="auto">
          <a:xfrm>
            <a:off x="5397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492" name="Shape 1045"/>
          <p:cNvSpPr txBox="1">
            <a:spLocks noChangeArrowheads="1"/>
          </p:cNvSpPr>
          <p:nvPr/>
        </p:nvSpPr>
        <p:spPr bwMode="auto">
          <a:xfrm>
            <a:off x="538163" y="217646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0493" name="Shape 1046"/>
          <p:cNvSpPr txBox="1">
            <a:spLocks noChangeArrowheads="1"/>
          </p:cNvSpPr>
          <p:nvPr/>
        </p:nvSpPr>
        <p:spPr bwMode="auto">
          <a:xfrm>
            <a:off x="744538" y="2176463"/>
            <a:ext cx="303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20494" name="Shape 1047"/>
          <p:cNvSpPr>
            <a:spLocks noChangeArrowheads="1"/>
          </p:cNvSpPr>
          <p:nvPr/>
        </p:nvSpPr>
        <p:spPr bwMode="auto">
          <a:xfrm>
            <a:off x="1146175" y="3421063"/>
            <a:ext cx="547688"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048" name="Shape 1048"/>
          <p:cNvSpPr txBox="1"/>
          <p:nvPr/>
        </p:nvSpPr>
        <p:spPr>
          <a:xfrm>
            <a:off x="1376363" y="3154363"/>
            <a:ext cx="304800" cy="306387"/>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X</a:t>
            </a:r>
          </a:p>
        </p:txBody>
      </p:sp>
      <p:sp>
        <p:nvSpPr>
          <p:cNvPr id="1049" name="Shape 1049"/>
          <p:cNvSpPr txBox="1"/>
          <p:nvPr/>
        </p:nvSpPr>
        <p:spPr>
          <a:xfrm>
            <a:off x="1973263" y="3148013"/>
            <a:ext cx="312737"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Y</a:t>
            </a:r>
          </a:p>
        </p:txBody>
      </p:sp>
      <p:sp>
        <p:nvSpPr>
          <p:cNvPr id="20497" name="Shape 1050"/>
          <p:cNvSpPr>
            <a:spLocks noChangeArrowheads="1"/>
          </p:cNvSpPr>
          <p:nvPr/>
        </p:nvSpPr>
        <p:spPr bwMode="auto">
          <a:xfrm>
            <a:off x="1766888" y="3421063"/>
            <a:ext cx="547687"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498" name="Shape 1051"/>
          <p:cNvSpPr>
            <a:spLocks noChangeArrowheads="1"/>
          </p:cNvSpPr>
          <p:nvPr/>
        </p:nvSpPr>
        <p:spPr bwMode="auto">
          <a:xfrm>
            <a:off x="2376488" y="3421063"/>
            <a:ext cx="547687"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0499" name="Shape 1052"/>
          <p:cNvSpPr>
            <a:spLocks noChangeArrowheads="1"/>
          </p:cNvSpPr>
          <p:nvPr/>
        </p:nvSpPr>
        <p:spPr bwMode="auto">
          <a:xfrm>
            <a:off x="2986088" y="3421063"/>
            <a:ext cx="547687"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0500" name="Shape 1053"/>
          <p:cNvSpPr txBox="1">
            <a:spLocks noChangeArrowheads="1"/>
          </p:cNvSpPr>
          <p:nvPr/>
        </p:nvSpPr>
        <p:spPr bwMode="auto">
          <a:xfrm>
            <a:off x="1155700" y="3148013"/>
            <a:ext cx="333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20501" name="Shape 1054"/>
          <p:cNvSpPr txBox="1">
            <a:spLocks noChangeArrowheads="1"/>
          </p:cNvSpPr>
          <p:nvPr/>
        </p:nvSpPr>
        <p:spPr bwMode="auto">
          <a:xfrm>
            <a:off x="1776413" y="3148013"/>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20502" name="Shape 1055"/>
          <p:cNvSpPr>
            <a:spLocks noChangeArrowheads="1"/>
          </p:cNvSpPr>
          <p:nvPr/>
        </p:nvSpPr>
        <p:spPr bwMode="auto">
          <a:xfrm>
            <a:off x="549275" y="3421063"/>
            <a:ext cx="547688"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03" name="Shape 1056"/>
          <p:cNvSpPr txBox="1">
            <a:spLocks noChangeArrowheads="1"/>
          </p:cNvSpPr>
          <p:nvPr/>
        </p:nvSpPr>
        <p:spPr bwMode="auto">
          <a:xfrm>
            <a:off x="549275" y="3148013"/>
            <a:ext cx="303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0504" name="Shape 1057"/>
          <p:cNvSpPr txBox="1">
            <a:spLocks noChangeArrowheads="1"/>
          </p:cNvSpPr>
          <p:nvPr/>
        </p:nvSpPr>
        <p:spPr bwMode="auto">
          <a:xfrm>
            <a:off x="754063" y="314801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20505" name="Shape 1058"/>
          <p:cNvSpPr>
            <a:spLocks noChangeArrowheads="1"/>
          </p:cNvSpPr>
          <p:nvPr/>
        </p:nvSpPr>
        <p:spPr bwMode="auto">
          <a:xfrm>
            <a:off x="5849938" y="1543050"/>
            <a:ext cx="546100"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06" name="Shape 1059"/>
          <p:cNvSpPr txBox="1">
            <a:spLocks noChangeArrowheads="1"/>
          </p:cNvSpPr>
          <p:nvPr/>
        </p:nvSpPr>
        <p:spPr bwMode="auto">
          <a:xfrm>
            <a:off x="7283450" y="127476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X</a:t>
            </a:r>
          </a:p>
        </p:txBody>
      </p:sp>
      <p:sp>
        <p:nvSpPr>
          <p:cNvPr id="20507" name="Shape 1060"/>
          <p:cNvSpPr txBox="1">
            <a:spLocks noChangeArrowheads="1"/>
          </p:cNvSpPr>
          <p:nvPr/>
        </p:nvSpPr>
        <p:spPr bwMode="auto">
          <a:xfrm>
            <a:off x="7880350" y="1270000"/>
            <a:ext cx="312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Y</a:t>
            </a:r>
          </a:p>
        </p:txBody>
      </p:sp>
      <p:sp>
        <p:nvSpPr>
          <p:cNvPr id="20508" name="Shape 1061"/>
          <p:cNvSpPr>
            <a:spLocks noChangeArrowheads="1"/>
          </p:cNvSpPr>
          <p:nvPr/>
        </p:nvSpPr>
        <p:spPr bwMode="auto">
          <a:xfrm>
            <a:off x="647065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09" name="Shape 1062"/>
          <p:cNvSpPr>
            <a:spLocks noChangeArrowheads="1"/>
          </p:cNvSpPr>
          <p:nvPr/>
        </p:nvSpPr>
        <p:spPr bwMode="auto">
          <a:xfrm>
            <a:off x="7080250" y="1543050"/>
            <a:ext cx="547688" cy="242888"/>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0510" name="Shape 1063"/>
          <p:cNvSpPr>
            <a:spLocks noChangeArrowheads="1"/>
          </p:cNvSpPr>
          <p:nvPr/>
        </p:nvSpPr>
        <p:spPr bwMode="auto">
          <a:xfrm>
            <a:off x="7689850" y="1543050"/>
            <a:ext cx="547688" cy="242888"/>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0511" name="Shape 1064"/>
          <p:cNvSpPr txBox="1">
            <a:spLocks noChangeArrowheads="1"/>
          </p:cNvSpPr>
          <p:nvPr/>
        </p:nvSpPr>
        <p:spPr bwMode="auto">
          <a:xfrm>
            <a:off x="7061200" y="1270000"/>
            <a:ext cx="339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M</a:t>
            </a:r>
          </a:p>
        </p:txBody>
      </p:sp>
      <p:sp>
        <p:nvSpPr>
          <p:cNvPr id="20512" name="Shape 1065"/>
          <p:cNvSpPr txBox="1">
            <a:spLocks noChangeArrowheads="1"/>
          </p:cNvSpPr>
          <p:nvPr/>
        </p:nvSpPr>
        <p:spPr bwMode="auto">
          <a:xfrm>
            <a:off x="7683500" y="1270000"/>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N</a:t>
            </a:r>
          </a:p>
        </p:txBody>
      </p:sp>
      <p:sp>
        <p:nvSpPr>
          <p:cNvPr id="20513" name="Shape 1066"/>
          <p:cNvSpPr>
            <a:spLocks noChangeArrowheads="1"/>
          </p:cNvSpPr>
          <p:nvPr/>
        </p:nvSpPr>
        <p:spPr bwMode="auto">
          <a:xfrm>
            <a:off x="5253038" y="1543050"/>
            <a:ext cx="546100"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14" name="Shape 1067"/>
          <p:cNvSpPr txBox="1">
            <a:spLocks noChangeArrowheads="1"/>
          </p:cNvSpPr>
          <p:nvPr/>
        </p:nvSpPr>
        <p:spPr bwMode="auto">
          <a:xfrm>
            <a:off x="5251450"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0515" name="Shape 1068"/>
          <p:cNvSpPr txBox="1">
            <a:spLocks noChangeArrowheads="1"/>
          </p:cNvSpPr>
          <p:nvPr/>
        </p:nvSpPr>
        <p:spPr bwMode="auto">
          <a:xfrm>
            <a:off x="5456238"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pic>
        <p:nvPicPr>
          <p:cNvPr id="20516" name="Shape 1069"/>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6888" y="2968625"/>
            <a:ext cx="5619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7" name="Shape 1070"/>
          <p:cNvSpPr>
            <a:spLocks noChangeArrowheads="1"/>
          </p:cNvSpPr>
          <p:nvPr/>
        </p:nvSpPr>
        <p:spPr bwMode="auto">
          <a:xfrm>
            <a:off x="5845175" y="2449513"/>
            <a:ext cx="547688" cy="242887"/>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0518" name="Shape 1071"/>
          <p:cNvSpPr txBox="1">
            <a:spLocks noChangeArrowheads="1"/>
          </p:cNvSpPr>
          <p:nvPr/>
        </p:nvSpPr>
        <p:spPr bwMode="auto">
          <a:xfrm>
            <a:off x="7280275" y="2181225"/>
            <a:ext cx="303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X</a:t>
            </a:r>
          </a:p>
        </p:txBody>
      </p:sp>
      <p:sp>
        <p:nvSpPr>
          <p:cNvPr id="20519" name="Shape 1072"/>
          <p:cNvSpPr txBox="1">
            <a:spLocks noChangeArrowheads="1"/>
          </p:cNvSpPr>
          <p:nvPr/>
        </p:nvSpPr>
        <p:spPr bwMode="auto">
          <a:xfrm>
            <a:off x="7875588" y="2176463"/>
            <a:ext cx="3127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Y</a:t>
            </a:r>
          </a:p>
        </p:txBody>
      </p:sp>
      <p:sp>
        <p:nvSpPr>
          <p:cNvPr id="20520" name="Shape 1073"/>
          <p:cNvSpPr>
            <a:spLocks noChangeArrowheads="1"/>
          </p:cNvSpPr>
          <p:nvPr/>
        </p:nvSpPr>
        <p:spPr bwMode="auto">
          <a:xfrm>
            <a:off x="6465888" y="2449513"/>
            <a:ext cx="547687" cy="242887"/>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0521" name="Shape 1074"/>
          <p:cNvSpPr>
            <a:spLocks noChangeArrowheads="1"/>
          </p:cNvSpPr>
          <p:nvPr/>
        </p:nvSpPr>
        <p:spPr bwMode="auto">
          <a:xfrm>
            <a:off x="7075488" y="2449513"/>
            <a:ext cx="547687" cy="242887"/>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0522" name="Shape 1075"/>
          <p:cNvSpPr>
            <a:spLocks noChangeArrowheads="1"/>
          </p:cNvSpPr>
          <p:nvPr/>
        </p:nvSpPr>
        <p:spPr bwMode="auto">
          <a:xfrm>
            <a:off x="7685088" y="2449513"/>
            <a:ext cx="547687" cy="242887"/>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0523" name="Shape 1076"/>
          <p:cNvSpPr txBox="1">
            <a:spLocks noChangeArrowheads="1"/>
          </p:cNvSpPr>
          <p:nvPr/>
        </p:nvSpPr>
        <p:spPr bwMode="auto">
          <a:xfrm>
            <a:off x="7058025" y="2176463"/>
            <a:ext cx="3381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M</a:t>
            </a:r>
          </a:p>
        </p:txBody>
      </p:sp>
      <p:sp>
        <p:nvSpPr>
          <p:cNvPr id="20524" name="Shape 1077"/>
          <p:cNvSpPr txBox="1">
            <a:spLocks noChangeArrowheads="1"/>
          </p:cNvSpPr>
          <p:nvPr/>
        </p:nvSpPr>
        <p:spPr bwMode="auto">
          <a:xfrm>
            <a:off x="7680325" y="2176463"/>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N</a:t>
            </a:r>
          </a:p>
        </p:txBody>
      </p:sp>
      <p:sp>
        <p:nvSpPr>
          <p:cNvPr id="20525" name="Shape 1078"/>
          <p:cNvSpPr>
            <a:spLocks noChangeArrowheads="1"/>
          </p:cNvSpPr>
          <p:nvPr/>
        </p:nvSpPr>
        <p:spPr bwMode="auto">
          <a:xfrm>
            <a:off x="5248275" y="2449513"/>
            <a:ext cx="547688"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26" name="Shape 1079"/>
          <p:cNvSpPr txBox="1">
            <a:spLocks noChangeArrowheads="1"/>
          </p:cNvSpPr>
          <p:nvPr/>
        </p:nvSpPr>
        <p:spPr bwMode="auto">
          <a:xfrm>
            <a:off x="5248275" y="217646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0527" name="Shape 1080"/>
          <p:cNvSpPr txBox="1">
            <a:spLocks noChangeArrowheads="1"/>
          </p:cNvSpPr>
          <p:nvPr/>
        </p:nvSpPr>
        <p:spPr bwMode="auto">
          <a:xfrm>
            <a:off x="5453063" y="217646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pic>
        <p:nvPicPr>
          <p:cNvPr id="20528" name="Shape 108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2188" y="1146175"/>
            <a:ext cx="4572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9" name="Shape 1082"/>
          <p:cNvSpPr>
            <a:spLocks noChangeArrowheads="1"/>
          </p:cNvSpPr>
          <p:nvPr/>
        </p:nvSpPr>
        <p:spPr bwMode="auto">
          <a:xfrm>
            <a:off x="5194300" y="3338513"/>
            <a:ext cx="3098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45700" rIns="45700" bIns="45700"/>
          <a:lstStyle/>
          <a:p>
            <a:pPr algn="ctr">
              <a:buClr>
                <a:srgbClr val="535353"/>
              </a:buClr>
              <a:buSzPct val="25000"/>
              <a:buFont typeface="Arial" charset="0"/>
              <a:buNone/>
            </a:pPr>
            <a:r>
              <a:rPr lang="en-US" sz="1300" b="1" dirty="0">
                <a:solidFill>
                  <a:srgbClr val="FFFFFF"/>
                </a:solidFill>
                <a:cs typeface="Arial" charset="0"/>
                <a:sym typeface="Arial" charset="0"/>
              </a:rPr>
              <a:t>Remaining VMs updated same way </a:t>
            </a:r>
          </a:p>
        </p:txBody>
      </p:sp>
      <p:sp>
        <p:nvSpPr>
          <p:cNvPr id="20530" name="Shape 1083"/>
          <p:cNvSpPr>
            <a:spLocks noChangeArrowheads="1"/>
          </p:cNvSpPr>
          <p:nvPr/>
        </p:nvSpPr>
        <p:spPr bwMode="auto">
          <a:xfrm>
            <a:off x="11557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31" name="Shape 1084"/>
          <p:cNvSpPr txBox="1">
            <a:spLocks noChangeArrowheads="1"/>
          </p:cNvSpPr>
          <p:nvPr/>
        </p:nvSpPr>
        <p:spPr bwMode="auto">
          <a:xfrm>
            <a:off x="2386013"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X</a:t>
            </a:r>
          </a:p>
        </p:txBody>
      </p:sp>
      <p:sp>
        <p:nvSpPr>
          <p:cNvPr id="20532" name="Shape 1085"/>
          <p:cNvSpPr txBox="1">
            <a:spLocks noChangeArrowheads="1"/>
          </p:cNvSpPr>
          <p:nvPr/>
        </p:nvSpPr>
        <p:spPr bwMode="auto">
          <a:xfrm>
            <a:off x="2606675"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Y</a:t>
            </a:r>
          </a:p>
        </p:txBody>
      </p:sp>
      <p:sp>
        <p:nvSpPr>
          <p:cNvPr id="20533" name="Shape 1086"/>
          <p:cNvSpPr>
            <a:spLocks noChangeArrowheads="1"/>
          </p:cNvSpPr>
          <p:nvPr/>
        </p:nvSpPr>
        <p:spPr bwMode="auto">
          <a:xfrm>
            <a:off x="17764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34" name="Shape 1087"/>
          <p:cNvSpPr>
            <a:spLocks noChangeArrowheads="1"/>
          </p:cNvSpPr>
          <p:nvPr/>
        </p:nvSpPr>
        <p:spPr bwMode="auto">
          <a:xfrm>
            <a:off x="23860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35" name="Shape 1088"/>
          <p:cNvSpPr>
            <a:spLocks noChangeArrowheads="1"/>
          </p:cNvSpPr>
          <p:nvPr/>
        </p:nvSpPr>
        <p:spPr bwMode="auto">
          <a:xfrm>
            <a:off x="29956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36" name="Shape 1089"/>
          <p:cNvSpPr txBox="1">
            <a:spLocks noChangeArrowheads="1"/>
          </p:cNvSpPr>
          <p:nvPr/>
        </p:nvSpPr>
        <p:spPr bwMode="auto">
          <a:xfrm>
            <a:off x="1270000" y="1270000"/>
            <a:ext cx="33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20537" name="Shape 1090"/>
          <p:cNvSpPr txBox="1">
            <a:spLocks noChangeArrowheads="1"/>
          </p:cNvSpPr>
          <p:nvPr/>
        </p:nvSpPr>
        <p:spPr bwMode="auto">
          <a:xfrm>
            <a:off x="1905000" y="1270000"/>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20538" name="Shape 1091"/>
          <p:cNvSpPr>
            <a:spLocks noChangeArrowheads="1"/>
          </p:cNvSpPr>
          <p:nvPr/>
        </p:nvSpPr>
        <p:spPr bwMode="auto">
          <a:xfrm>
            <a:off x="5588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0539" name="Shape 1092"/>
          <p:cNvSpPr txBox="1">
            <a:spLocks noChangeArrowheads="1"/>
          </p:cNvSpPr>
          <p:nvPr/>
        </p:nvSpPr>
        <p:spPr bwMode="auto">
          <a:xfrm>
            <a:off x="558800" y="1270000"/>
            <a:ext cx="303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0540" name="Shape 1093"/>
          <p:cNvSpPr txBox="1">
            <a:spLocks noChangeArrowheads="1"/>
          </p:cNvSpPr>
          <p:nvPr/>
        </p:nvSpPr>
        <p:spPr bwMode="auto">
          <a:xfrm>
            <a:off x="763588"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Tree>
    <p:extLst>
      <p:ext uri="{BB962C8B-B14F-4D97-AF65-F5344CB8AC3E}">
        <p14:creationId xmlns:p14="http://schemas.microsoft.com/office/powerpoint/2010/main" val="30701960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hape 434"/>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11" name="Shape 435"/>
          <p:cNvSpPr/>
          <p:nvPr/>
        </p:nvSpPr>
        <p:spPr>
          <a:xfrm>
            <a:off x="-15485" y="-130746"/>
            <a:ext cx="9172718"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12" name="Shape 436"/>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13" name="Shape 437"/>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14" name="Shape 438"/>
          <p:cNvSpPr txBox="1"/>
          <p:nvPr/>
        </p:nvSpPr>
        <p:spPr>
          <a:xfrm>
            <a:off x="618975" y="1499151"/>
            <a:ext cx="8295599" cy="3355925"/>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rgbClr val="FFFFFF"/>
              </a:solidFill>
              <a:effectLst/>
              <a:uLnTx/>
              <a:uFillTx/>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FFFFFF"/>
                </a:solidFill>
                <a:effectLst/>
                <a:uLnTx/>
                <a:uFillTx/>
              </a:rPr>
              <a:t>Here </a:t>
            </a:r>
            <a:r>
              <a:rPr kumimoji="0" lang="en" sz="2400" b="1" i="0" u="none" strike="noStrike" kern="0" cap="none" spc="0" normalizeH="0" baseline="0" noProof="0" dirty="0">
                <a:ln>
                  <a:noFill/>
                </a:ln>
                <a:solidFill>
                  <a:srgbClr val="FFFFFF"/>
                </a:solidFill>
                <a:effectLst/>
                <a:uLnTx/>
                <a:uFillTx/>
              </a:rPr>
              <a:t>is my source code</a:t>
            </a: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1371600" marR="0" lvl="0" indent="45720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a:ln>
                  <a:noFill/>
                </a:ln>
                <a:solidFill>
                  <a:srgbClr val="FFFFFF"/>
                </a:solidFill>
                <a:effectLst/>
                <a:uLnTx/>
                <a:uFillTx/>
              </a:rPr>
              <a:t>Run it on the cloud for me</a:t>
            </a: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3200400" marR="0" lvl="0" indent="45720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a:ln>
                  <a:noFill/>
                </a:ln>
                <a:solidFill>
                  <a:srgbClr val="FFFFFF"/>
                </a:solidFill>
                <a:effectLst/>
                <a:uLnTx/>
                <a:uFillTx/>
              </a:rPr>
              <a:t>I do not care how</a:t>
            </a:r>
          </a:p>
        </p:txBody>
      </p:sp>
      <p:sp>
        <p:nvSpPr>
          <p:cNvPr id="15" name="Shape 439"/>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 sz="4200" b="1" i="0" u="none" strike="noStrike" kern="0" cap="none" spc="0" normalizeH="0" baseline="0" noProof="0">
                <a:ln>
                  <a:noFill/>
                </a:ln>
                <a:solidFill>
                  <a:srgbClr val="00AE9E"/>
                </a:solidFill>
                <a:effectLst/>
                <a:uLnTx/>
                <a:uFillTx/>
              </a:rPr>
              <a:t>Cloud Foundry Haiku</a:t>
            </a:r>
          </a:p>
        </p:txBody>
      </p:sp>
    </p:spTree>
    <p:extLst>
      <p:ext uri="{BB962C8B-B14F-4D97-AF65-F5344CB8AC3E}">
        <p14:creationId xmlns:p14="http://schemas.microsoft.com/office/powerpoint/2010/main" val="30220358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hape 1098"/>
          <p:cNvSpPr>
            <a:spLocks noGrp="1"/>
          </p:cNvSpPr>
          <p:nvPr>
            <p:ph type="title"/>
          </p:nvPr>
        </p:nvSpPr>
        <p:spPr/>
        <p:txBody>
          <a:bodyPr/>
          <a:lstStyle/>
          <a:p>
            <a:r>
              <a:rPr lang="en-US" sz="2800" dirty="0">
                <a:solidFill>
                  <a:schemeClr val="bg1"/>
                </a:solidFill>
                <a:latin typeface="Arial" charset="0"/>
                <a:sym typeface="Helvetica Neue" charset="0"/>
              </a:rPr>
              <a:t>Upgrade and patch with rolling “canary” deploys</a:t>
            </a:r>
          </a:p>
        </p:txBody>
      </p:sp>
      <p:sp>
        <p:nvSpPr>
          <p:cNvPr id="22530" name="Shape 1099"/>
          <p:cNvSpPr>
            <a:spLocks noGrp="1"/>
          </p:cNvSpPr>
          <p:nvPr>
            <p:ph type="sldNum" sz="quarter" idx="4294967295"/>
          </p:nvPr>
        </p:nvSpPr>
        <p:spPr bwMode="auto">
          <a:xfrm>
            <a:off x="9017000" y="5021263"/>
            <a:ext cx="127000" cy="127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808080"/>
              </a:buClr>
              <a:buSzPct val="25000"/>
              <a:buFont typeface="Arial" charset="0"/>
              <a:buNone/>
            </a:pPr>
            <a:fld id="{F82002E6-3078-464A-84D0-C7FD30057185}" type="slidenum">
              <a:rPr lang="en-US" sz="800">
                <a:solidFill>
                  <a:srgbClr val="808080"/>
                </a:solidFill>
                <a:cs typeface="Arial" charset="0"/>
                <a:sym typeface="Arial" charset="0"/>
              </a:rPr>
              <a:pPr eaLnBrk="1" hangingPunct="1">
                <a:buClr>
                  <a:srgbClr val="808080"/>
                </a:buClr>
                <a:buSzPct val="25000"/>
                <a:buFont typeface="Arial" charset="0"/>
                <a:buNone/>
              </a:pPr>
              <a:t>30</a:t>
            </a:fld>
            <a:endParaRPr lang="en-US" sz="800">
              <a:solidFill>
                <a:srgbClr val="808080"/>
              </a:solidFill>
              <a:cs typeface="Arial" charset="0"/>
              <a:sym typeface="Arial" charset="0"/>
            </a:endParaRPr>
          </a:p>
        </p:txBody>
      </p:sp>
      <p:sp>
        <p:nvSpPr>
          <p:cNvPr id="22531" name="Shape 1100"/>
          <p:cNvSpPr>
            <a:spLocks noChangeArrowheads="1"/>
          </p:cNvSpPr>
          <p:nvPr/>
        </p:nvSpPr>
        <p:spPr bwMode="auto">
          <a:xfrm>
            <a:off x="11366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101" name="Shape 1101"/>
          <p:cNvSpPr txBox="1"/>
          <p:nvPr/>
        </p:nvSpPr>
        <p:spPr>
          <a:xfrm>
            <a:off x="1366838" y="2181225"/>
            <a:ext cx="304800"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X</a:t>
            </a:r>
          </a:p>
        </p:txBody>
      </p:sp>
      <p:sp>
        <p:nvSpPr>
          <p:cNvPr id="1102" name="Shape 1102"/>
          <p:cNvSpPr txBox="1"/>
          <p:nvPr/>
        </p:nvSpPr>
        <p:spPr>
          <a:xfrm>
            <a:off x="1963738" y="2176463"/>
            <a:ext cx="312737"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Y</a:t>
            </a:r>
          </a:p>
        </p:txBody>
      </p:sp>
      <p:sp>
        <p:nvSpPr>
          <p:cNvPr id="22534" name="Shape 1103"/>
          <p:cNvSpPr>
            <a:spLocks noChangeArrowheads="1"/>
          </p:cNvSpPr>
          <p:nvPr/>
        </p:nvSpPr>
        <p:spPr bwMode="auto">
          <a:xfrm>
            <a:off x="17573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35" name="Shape 1104"/>
          <p:cNvSpPr>
            <a:spLocks noChangeArrowheads="1"/>
          </p:cNvSpPr>
          <p:nvPr/>
        </p:nvSpPr>
        <p:spPr bwMode="auto">
          <a:xfrm>
            <a:off x="23669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36" name="Shape 1105"/>
          <p:cNvSpPr>
            <a:spLocks noChangeArrowheads="1"/>
          </p:cNvSpPr>
          <p:nvPr/>
        </p:nvSpPr>
        <p:spPr bwMode="auto">
          <a:xfrm>
            <a:off x="2976563" y="2449513"/>
            <a:ext cx="547687"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37" name="Shape 1106"/>
          <p:cNvSpPr txBox="1">
            <a:spLocks noChangeArrowheads="1"/>
          </p:cNvSpPr>
          <p:nvPr/>
        </p:nvSpPr>
        <p:spPr bwMode="auto">
          <a:xfrm>
            <a:off x="1144588" y="2176463"/>
            <a:ext cx="3349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22538" name="Shape 1107"/>
          <p:cNvSpPr txBox="1">
            <a:spLocks noChangeArrowheads="1"/>
          </p:cNvSpPr>
          <p:nvPr/>
        </p:nvSpPr>
        <p:spPr bwMode="auto">
          <a:xfrm>
            <a:off x="1766888" y="2176463"/>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22539" name="Shape 1108"/>
          <p:cNvSpPr>
            <a:spLocks noChangeArrowheads="1"/>
          </p:cNvSpPr>
          <p:nvPr/>
        </p:nvSpPr>
        <p:spPr bwMode="auto">
          <a:xfrm>
            <a:off x="539750" y="2449513"/>
            <a:ext cx="546100"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40" name="Shape 1109"/>
          <p:cNvSpPr txBox="1">
            <a:spLocks noChangeArrowheads="1"/>
          </p:cNvSpPr>
          <p:nvPr/>
        </p:nvSpPr>
        <p:spPr bwMode="auto">
          <a:xfrm>
            <a:off x="538163" y="217646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2541" name="Shape 1110"/>
          <p:cNvSpPr txBox="1">
            <a:spLocks noChangeArrowheads="1"/>
          </p:cNvSpPr>
          <p:nvPr/>
        </p:nvSpPr>
        <p:spPr bwMode="auto">
          <a:xfrm>
            <a:off x="744538" y="2176463"/>
            <a:ext cx="303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22542" name="Shape 1111"/>
          <p:cNvSpPr>
            <a:spLocks noChangeArrowheads="1"/>
          </p:cNvSpPr>
          <p:nvPr/>
        </p:nvSpPr>
        <p:spPr bwMode="auto">
          <a:xfrm>
            <a:off x="1146175" y="3421063"/>
            <a:ext cx="547688"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1112" name="Shape 1112"/>
          <p:cNvSpPr txBox="1"/>
          <p:nvPr/>
        </p:nvSpPr>
        <p:spPr>
          <a:xfrm>
            <a:off x="1376363" y="3154363"/>
            <a:ext cx="304800" cy="306387"/>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X</a:t>
            </a:r>
          </a:p>
        </p:txBody>
      </p:sp>
      <p:sp>
        <p:nvSpPr>
          <p:cNvPr id="1113" name="Shape 1113"/>
          <p:cNvSpPr txBox="1"/>
          <p:nvPr/>
        </p:nvSpPr>
        <p:spPr>
          <a:xfrm>
            <a:off x="1973263" y="3148013"/>
            <a:ext cx="312737" cy="307975"/>
          </a:xfrm>
          <a:prstGeom prst="rect">
            <a:avLst/>
          </a:prstGeom>
          <a:noFill/>
          <a:ln>
            <a:noFill/>
          </a:ln>
        </p:spPr>
        <p:txBody>
          <a:bodyPr lIns="91425" tIns="45700" rIns="91425" bIns="45700"/>
          <a:lstStyle/>
          <a:p>
            <a:pPr>
              <a:spcBef>
                <a:spcPts val="0"/>
              </a:spcBef>
              <a:spcAft>
                <a:spcPts val="0"/>
              </a:spcAft>
              <a:buClr>
                <a:schemeClr val="accent3"/>
              </a:buClr>
              <a:buSzPct val="25000"/>
              <a:buFont typeface="Arial"/>
              <a:buNone/>
              <a:defRPr/>
            </a:pPr>
            <a:r>
              <a:rPr lang="en-US" sz="1400" b="1">
                <a:solidFill>
                  <a:schemeClr val="accent3"/>
                </a:solidFill>
                <a:latin typeface="Arial"/>
                <a:ea typeface="Arial"/>
                <a:cs typeface="Arial"/>
                <a:sym typeface="Arial"/>
              </a:rPr>
              <a:t>Y</a:t>
            </a:r>
          </a:p>
        </p:txBody>
      </p:sp>
      <p:sp>
        <p:nvSpPr>
          <p:cNvPr id="22545" name="Shape 1114"/>
          <p:cNvSpPr>
            <a:spLocks noChangeArrowheads="1"/>
          </p:cNvSpPr>
          <p:nvPr/>
        </p:nvSpPr>
        <p:spPr bwMode="auto">
          <a:xfrm>
            <a:off x="1766888" y="3421063"/>
            <a:ext cx="547687"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46" name="Shape 1115"/>
          <p:cNvSpPr>
            <a:spLocks noChangeArrowheads="1"/>
          </p:cNvSpPr>
          <p:nvPr/>
        </p:nvSpPr>
        <p:spPr bwMode="auto">
          <a:xfrm>
            <a:off x="2376488" y="3421063"/>
            <a:ext cx="547687"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47" name="Shape 1116"/>
          <p:cNvSpPr>
            <a:spLocks noChangeArrowheads="1"/>
          </p:cNvSpPr>
          <p:nvPr/>
        </p:nvSpPr>
        <p:spPr bwMode="auto">
          <a:xfrm>
            <a:off x="2986088" y="3421063"/>
            <a:ext cx="547687"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48" name="Shape 1117"/>
          <p:cNvSpPr txBox="1">
            <a:spLocks noChangeArrowheads="1"/>
          </p:cNvSpPr>
          <p:nvPr/>
        </p:nvSpPr>
        <p:spPr bwMode="auto">
          <a:xfrm>
            <a:off x="1155700" y="3148013"/>
            <a:ext cx="333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22549" name="Shape 1118"/>
          <p:cNvSpPr txBox="1">
            <a:spLocks noChangeArrowheads="1"/>
          </p:cNvSpPr>
          <p:nvPr/>
        </p:nvSpPr>
        <p:spPr bwMode="auto">
          <a:xfrm>
            <a:off x="1776413" y="3148013"/>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22550" name="Shape 1119"/>
          <p:cNvSpPr>
            <a:spLocks noChangeArrowheads="1"/>
          </p:cNvSpPr>
          <p:nvPr/>
        </p:nvSpPr>
        <p:spPr bwMode="auto">
          <a:xfrm>
            <a:off x="549275" y="3421063"/>
            <a:ext cx="547688" cy="244475"/>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51" name="Shape 1120"/>
          <p:cNvSpPr txBox="1">
            <a:spLocks noChangeArrowheads="1"/>
          </p:cNvSpPr>
          <p:nvPr/>
        </p:nvSpPr>
        <p:spPr bwMode="auto">
          <a:xfrm>
            <a:off x="549275" y="3148013"/>
            <a:ext cx="303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2552" name="Shape 1121"/>
          <p:cNvSpPr txBox="1">
            <a:spLocks noChangeArrowheads="1"/>
          </p:cNvSpPr>
          <p:nvPr/>
        </p:nvSpPr>
        <p:spPr bwMode="auto">
          <a:xfrm>
            <a:off x="754063" y="314801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22553" name="Shape 1122"/>
          <p:cNvSpPr>
            <a:spLocks noChangeArrowheads="1"/>
          </p:cNvSpPr>
          <p:nvPr/>
        </p:nvSpPr>
        <p:spPr bwMode="auto">
          <a:xfrm>
            <a:off x="5849938" y="1543050"/>
            <a:ext cx="546100"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54" name="Shape 1123"/>
          <p:cNvSpPr txBox="1">
            <a:spLocks noChangeArrowheads="1"/>
          </p:cNvSpPr>
          <p:nvPr/>
        </p:nvSpPr>
        <p:spPr bwMode="auto">
          <a:xfrm>
            <a:off x="7283450" y="127476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X</a:t>
            </a:r>
          </a:p>
        </p:txBody>
      </p:sp>
      <p:sp>
        <p:nvSpPr>
          <p:cNvPr id="22555" name="Shape 1124"/>
          <p:cNvSpPr txBox="1">
            <a:spLocks noChangeArrowheads="1"/>
          </p:cNvSpPr>
          <p:nvPr/>
        </p:nvSpPr>
        <p:spPr bwMode="auto">
          <a:xfrm>
            <a:off x="7880350" y="1270000"/>
            <a:ext cx="312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Y</a:t>
            </a:r>
          </a:p>
        </p:txBody>
      </p:sp>
      <p:sp>
        <p:nvSpPr>
          <p:cNvPr id="22556" name="Shape 1125"/>
          <p:cNvSpPr>
            <a:spLocks noChangeArrowheads="1"/>
          </p:cNvSpPr>
          <p:nvPr/>
        </p:nvSpPr>
        <p:spPr bwMode="auto">
          <a:xfrm>
            <a:off x="647065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57" name="Shape 1126"/>
          <p:cNvSpPr>
            <a:spLocks noChangeArrowheads="1"/>
          </p:cNvSpPr>
          <p:nvPr/>
        </p:nvSpPr>
        <p:spPr bwMode="auto">
          <a:xfrm>
            <a:off x="7080250" y="1543050"/>
            <a:ext cx="547688" cy="242888"/>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58" name="Shape 1127"/>
          <p:cNvSpPr>
            <a:spLocks noChangeArrowheads="1"/>
          </p:cNvSpPr>
          <p:nvPr/>
        </p:nvSpPr>
        <p:spPr bwMode="auto">
          <a:xfrm>
            <a:off x="7689850" y="1543050"/>
            <a:ext cx="547688" cy="242888"/>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59" name="Shape 1128"/>
          <p:cNvSpPr txBox="1">
            <a:spLocks noChangeArrowheads="1"/>
          </p:cNvSpPr>
          <p:nvPr/>
        </p:nvSpPr>
        <p:spPr bwMode="auto">
          <a:xfrm>
            <a:off x="7061200" y="1270000"/>
            <a:ext cx="339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M</a:t>
            </a:r>
          </a:p>
        </p:txBody>
      </p:sp>
      <p:sp>
        <p:nvSpPr>
          <p:cNvPr id="22560" name="Shape 1129"/>
          <p:cNvSpPr txBox="1">
            <a:spLocks noChangeArrowheads="1"/>
          </p:cNvSpPr>
          <p:nvPr/>
        </p:nvSpPr>
        <p:spPr bwMode="auto">
          <a:xfrm>
            <a:off x="7683500" y="1270000"/>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N</a:t>
            </a:r>
          </a:p>
        </p:txBody>
      </p:sp>
      <p:sp>
        <p:nvSpPr>
          <p:cNvPr id="22561" name="Shape 1130"/>
          <p:cNvSpPr>
            <a:spLocks noChangeArrowheads="1"/>
          </p:cNvSpPr>
          <p:nvPr/>
        </p:nvSpPr>
        <p:spPr bwMode="auto">
          <a:xfrm>
            <a:off x="5253038" y="1543050"/>
            <a:ext cx="546100"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62" name="Shape 1131"/>
          <p:cNvSpPr txBox="1">
            <a:spLocks noChangeArrowheads="1"/>
          </p:cNvSpPr>
          <p:nvPr/>
        </p:nvSpPr>
        <p:spPr bwMode="auto">
          <a:xfrm>
            <a:off x="5251450"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2563" name="Shape 1132"/>
          <p:cNvSpPr txBox="1">
            <a:spLocks noChangeArrowheads="1"/>
          </p:cNvSpPr>
          <p:nvPr/>
        </p:nvSpPr>
        <p:spPr bwMode="auto">
          <a:xfrm>
            <a:off x="5456238"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pic>
        <p:nvPicPr>
          <p:cNvPr id="22564" name="Shape 1133"/>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6888" y="2968625"/>
            <a:ext cx="5619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65" name="Shape 1134"/>
          <p:cNvSpPr>
            <a:spLocks noChangeArrowheads="1"/>
          </p:cNvSpPr>
          <p:nvPr/>
        </p:nvSpPr>
        <p:spPr bwMode="auto">
          <a:xfrm>
            <a:off x="5845175" y="2449513"/>
            <a:ext cx="547688" cy="242887"/>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66" name="Shape 1135"/>
          <p:cNvSpPr txBox="1">
            <a:spLocks noChangeArrowheads="1"/>
          </p:cNvSpPr>
          <p:nvPr/>
        </p:nvSpPr>
        <p:spPr bwMode="auto">
          <a:xfrm>
            <a:off x="7280275" y="2181225"/>
            <a:ext cx="303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X</a:t>
            </a:r>
          </a:p>
        </p:txBody>
      </p:sp>
      <p:sp>
        <p:nvSpPr>
          <p:cNvPr id="22567" name="Shape 1136"/>
          <p:cNvSpPr txBox="1">
            <a:spLocks noChangeArrowheads="1"/>
          </p:cNvSpPr>
          <p:nvPr/>
        </p:nvSpPr>
        <p:spPr bwMode="auto">
          <a:xfrm>
            <a:off x="7875588" y="2176463"/>
            <a:ext cx="3127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Y</a:t>
            </a:r>
          </a:p>
        </p:txBody>
      </p:sp>
      <p:sp>
        <p:nvSpPr>
          <p:cNvPr id="22568" name="Shape 1137"/>
          <p:cNvSpPr>
            <a:spLocks noChangeArrowheads="1"/>
          </p:cNvSpPr>
          <p:nvPr/>
        </p:nvSpPr>
        <p:spPr bwMode="auto">
          <a:xfrm>
            <a:off x="6465888" y="2449513"/>
            <a:ext cx="547687" cy="242887"/>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69" name="Shape 1138"/>
          <p:cNvSpPr>
            <a:spLocks noChangeArrowheads="1"/>
          </p:cNvSpPr>
          <p:nvPr/>
        </p:nvSpPr>
        <p:spPr bwMode="auto">
          <a:xfrm>
            <a:off x="7075488" y="2449513"/>
            <a:ext cx="547687" cy="242887"/>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70" name="Shape 1139"/>
          <p:cNvSpPr>
            <a:spLocks noChangeArrowheads="1"/>
          </p:cNvSpPr>
          <p:nvPr/>
        </p:nvSpPr>
        <p:spPr bwMode="auto">
          <a:xfrm>
            <a:off x="7685088" y="2449513"/>
            <a:ext cx="547687" cy="242887"/>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71" name="Shape 1140"/>
          <p:cNvSpPr txBox="1">
            <a:spLocks noChangeArrowheads="1"/>
          </p:cNvSpPr>
          <p:nvPr/>
        </p:nvSpPr>
        <p:spPr bwMode="auto">
          <a:xfrm>
            <a:off x="7058025" y="2176463"/>
            <a:ext cx="3381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M</a:t>
            </a:r>
          </a:p>
        </p:txBody>
      </p:sp>
      <p:sp>
        <p:nvSpPr>
          <p:cNvPr id="22572" name="Shape 1141"/>
          <p:cNvSpPr txBox="1">
            <a:spLocks noChangeArrowheads="1"/>
          </p:cNvSpPr>
          <p:nvPr/>
        </p:nvSpPr>
        <p:spPr bwMode="auto">
          <a:xfrm>
            <a:off x="7680325" y="2176463"/>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N</a:t>
            </a:r>
          </a:p>
        </p:txBody>
      </p:sp>
      <p:sp>
        <p:nvSpPr>
          <p:cNvPr id="22573" name="Shape 1142"/>
          <p:cNvSpPr>
            <a:spLocks noChangeArrowheads="1"/>
          </p:cNvSpPr>
          <p:nvPr/>
        </p:nvSpPr>
        <p:spPr bwMode="auto">
          <a:xfrm>
            <a:off x="5248275" y="2449513"/>
            <a:ext cx="547688" cy="242887"/>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74" name="Shape 1143"/>
          <p:cNvSpPr txBox="1">
            <a:spLocks noChangeArrowheads="1"/>
          </p:cNvSpPr>
          <p:nvPr/>
        </p:nvSpPr>
        <p:spPr bwMode="auto">
          <a:xfrm>
            <a:off x="5248275" y="217646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2575" name="Shape 1144"/>
          <p:cNvSpPr txBox="1">
            <a:spLocks noChangeArrowheads="1"/>
          </p:cNvSpPr>
          <p:nvPr/>
        </p:nvSpPr>
        <p:spPr bwMode="auto">
          <a:xfrm>
            <a:off x="5453063" y="2176463"/>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sp>
        <p:nvSpPr>
          <p:cNvPr id="22576" name="Shape 1145"/>
          <p:cNvSpPr>
            <a:spLocks noChangeArrowheads="1"/>
          </p:cNvSpPr>
          <p:nvPr/>
        </p:nvSpPr>
        <p:spPr bwMode="auto">
          <a:xfrm>
            <a:off x="5864225" y="3421063"/>
            <a:ext cx="547688"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77" name="Shape 1146"/>
          <p:cNvSpPr txBox="1">
            <a:spLocks noChangeArrowheads="1"/>
          </p:cNvSpPr>
          <p:nvPr/>
        </p:nvSpPr>
        <p:spPr bwMode="auto">
          <a:xfrm>
            <a:off x="7299325" y="3133725"/>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X</a:t>
            </a:r>
          </a:p>
        </p:txBody>
      </p:sp>
      <p:sp>
        <p:nvSpPr>
          <p:cNvPr id="22578" name="Shape 1147"/>
          <p:cNvSpPr txBox="1">
            <a:spLocks noChangeArrowheads="1"/>
          </p:cNvSpPr>
          <p:nvPr/>
        </p:nvSpPr>
        <p:spPr bwMode="auto">
          <a:xfrm>
            <a:off x="7896225" y="3133725"/>
            <a:ext cx="312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Y</a:t>
            </a:r>
          </a:p>
        </p:txBody>
      </p:sp>
      <p:sp>
        <p:nvSpPr>
          <p:cNvPr id="22579" name="Shape 1148"/>
          <p:cNvSpPr>
            <a:spLocks noChangeArrowheads="1"/>
          </p:cNvSpPr>
          <p:nvPr/>
        </p:nvSpPr>
        <p:spPr bwMode="auto">
          <a:xfrm>
            <a:off x="6486525" y="3421063"/>
            <a:ext cx="546100"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80" name="Shape 1149"/>
          <p:cNvSpPr>
            <a:spLocks noChangeArrowheads="1"/>
          </p:cNvSpPr>
          <p:nvPr/>
        </p:nvSpPr>
        <p:spPr bwMode="auto">
          <a:xfrm>
            <a:off x="7096125" y="3421063"/>
            <a:ext cx="546100"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81" name="Shape 1150"/>
          <p:cNvSpPr>
            <a:spLocks noChangeArrowheads="1"/>
          </p:cNvSpPr>
          <p:nvPr/>
        </p:nvSpPr>
        <p:spPr bwMode="auto">
          <a:xfrm>
            <a:off x="7705725" y="3421063"/>
            <a:ext cx="546100"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82" name="Shape 1151"/>
          <p:cNvSpPr txBox="1">
            <a:spLocks noChangeArrowheads="1"/>
          </p:cNvSpPr>
          <p:nvPr/>
        </p:nvSpPr>
        <p:spPr bwMode="auto">
          <a:xfrm>
            <a:off x="7077075" y="3133725"/>
            <a:ext cx="339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M</a:t>
            </a:r>
          </a:p>
        </p:txBody>
      </p:sp>
      <p:sp>
        <p:nvSpPr>
          <p:cNvPr id="22583" name="Shape 1152"/>
          <p:cNvSpPr txBox="1">
            <a:spLocks noChangeArrowheads="1"/>
          </p:cNvSpPr>
          <p:nvPr/>
        </p:nvSpPr>
        <p:spPr bwMode="auto">
          <a:xfrm>
            <a:off x="7699375" y="3133725"/>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N</a:t>
            </a:r>
          </a:p>
        </p:txBody>
      </p:sp>
      <p:sp>
        <p:nvSpPr>
          <p:cNvPr id="22584" name="Shape 1153"/>
          <p:cNvSpPr>
            <a:spLocks noChangeArrowheads="1"/>
          </p:cNvSpPr>
          <p:nvPr/>
        </p:nvSpPr>
        <p:spPr bwMode="auto">
          <a:xfrm>
            <a:off x="5267325" y="3421063"/>
            <a:ext cx="547688" cy="244475"/>
          </a:xfrm>
          <a:prstGeom prst="rect">
            <a:avLst/>
          </a:prstGeom>
          <a:solidFill>
            <a:schemeClr val="accent1"/>
          </a:solidFill>
          <a:ln w="25400">
            <a:solidFill>
              <a:srgbClr val="256A64"/>
            </a:solidFill>
            <a:round/>
            <a:headEnd/>
            <a:tailEnd/>
          </a:ln>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sp>
        <p:nvSpPr>
          <p:cNvPr id="22585" name="Shape 1154"/>
          <p:cNvSpPr txBox="1">
            <a:spLocks noChangeArrowheads="1"/>
          </p:cNvSpPr>
          <p:nvPr/>
        </p:nvSpPr>
        <p:spPr bwMode="auto">
          <a:xfrm>
            <a:off x="5986463" y="3133725"/>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A</a:t>
            </a:r>
          </a:p>
        </p:txBody>
      </p:sp>
      <p:sp>
        <p:nvSpPr>
          <p:cNvPr id="22586" name="Shape 1155"/>
          <p:cNvSpPr txBox="1">
            <a:spLocks noChangeArrowheads="1"/>
          </p:cNvSpPr>
          <p:nvPr/>
        </p:nvSpPr>
        <p:spPr bwMode="auto">
          <a:xfrm>
            <a:off x="6623050" y="3133725"/>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F27C3A"/>
              </a:buClr>
              <a:buSzPct val="25000"/>
              <a:buFont typeface="Arial" charset="0"/>
              <a:buNone/>
            </a:pPr>
            <a:r>
              <a:rPr lang="en-US" sz="1400" b="1">
                <a:solidFill>
                  <a:srgbClr val="F27C3A"/>
                </a:solidFill>
                <a:cs typeface="Arial" charset="0"/>
                <a:sym typeface="Arial" charset="0"/>
              </a:rPr>
              <a:t>B</a:t>
            </a:r>
          </a:p>
        </p:txBody>
      </p:sp>
      <p:pic>
        <p:nvPicPr>
          <p:cNvPr id="22587" name="Shape 115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2188" y="1146175"/>
            <a:ext cx="4572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88" name="Shape 1157"/>
          <p:cNvSpPr>
            <a:spLocks noChangeArrowheads="1"/>
          </p:cNvSpPr>
          <p:nvPr/>
        </p:nvSpPr>
        <p:spPr bwMode="auto">
          <a:xfrm>
            <a:off x="2536825" y="4029075"/>
            <a:ext cx="43068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45700" rIns="45700" bIns="45700"/>
          <a:lstStyle/>
          <a:p>
            <a:pPr algn="ctr">
              <a:buClr>
                <a:srgbClr val="535353"/>
              </a:buClr>
              <a:buSzPct val="25000"/>
              <a:buFont typeface="Arial" charset="0"/>
              <a:buNone/>
            </a:pPr>
            <a:r>
              <a:rPr lang="en-US" b="1" dirty="0">
                <a:solidFill>
                  <a:srgbClr val="FFFFFF"/>
                </a:solidFill>
                <a:cs typeface="Arial" charset="0"/>
                <a:sym typeface="Arial" charset="0"/>
              </a:rPr>
              <a:t>Automated, No downtime</a:t>
            </a:r>
          </a:p>
          <a:p>
            <a:pPr algn="ctr">
              <a:buClr>
                <a:srgbClr val="535353"/>
              </a:buClr>
              <a:buSzPct val="25000"/>
              <a:buFont typeface="Arial" charset="0"/>
              <a:buNone/>
            </a:pPr>
            <a:r>
              <a:rPr lang="en-US" b="1" dirty="0">
                <a:solidFill>
                  <a:srgbClr val="FFFFFF"/>
                </a:solidFill>
                <a:cs typeface="Arial" charset="0"/>
                <a:sym typeface="Arial" charset="0"/>
              </a:rPr>
              <a:t>Atomic rolling update</a:t>
            </a:r>
          </a:p>
        </p:txBody>
      </p:sp>
      <p:sp>
        <p:nvSpPr>
          <p:cNvPr id="22589" name="Shape 1158"/>
          <p:cNvSpPr>
            <a:spLocks noChangeArrowheads="1"/>
          </p:cNvSpPr>
          <p:nvPr/>
        </p:nvSpPr>
        <p:spPr bwMode="auto">
          <a:xfrm>
            <a:off x="11557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90" name="Shape 1159"/>
          <p:cNvSpPr txBox="1">
            <a:spLocks noChangeArrowheads="1"/>
          </p:cNvSpPr>
          <p:nvPr/>
        </p:nvSpPr>
        <p:spPr bwMode="auto">
          <a:xfrm>
            <a:off x="2386013"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X</a:t>
            </a:r>
          </a:p>
        </p:txBody>
      </p:sp>
      <p:sp>
        <p:nvSpPr>
          <p:cNvPr id="22591" name="Shape 1160"/>
          <p:cNvSpPr txBox="1">
            <a:spLocks noChangeArrowheads="1"/>
          </p:cNvSpPr>
          <p:nvPr/>
        </p:nvSpPr>
        <p:spPr bwMode="auto">
          <a:xfrm>
            <a:off x="2606675"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Y</a:t>
            </a:r>
          </a:p>
        </p:txBody>
      </p:sp>
      <p:sp>
        <p:nvSpPr>
          <p:cNvPr id="22592" name="Shape 1161"/>
          <p:cNvSpPr>
            <a:spLocks noChangeArrowheads="1"/>
          </p:cNvSpPr>
          <p:nvPr/>
        </p:nvSpPr>
        <p:spPr bwMode="auto">
          <a:xfrm>
            <a:off x="17764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93" name="Shape 1162"/>
          <p:cNvSpPr>
            <a:spLocks noChangeArrowheads="1"/>
          </p:cNvSpPr>
          <p:nvPr/>
        </p:nvSpPr>
        <p:spPr bwMode="auto">
          <a:xfrm>
            <a:off x="23860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94" name="Shape 1163"/>
          <p:cNvSpPr>
            <a:spLocks noChangeArrowheads="1"/>
          </p:cNvSpPr>
          <p:nvPr/>
        </p:nvSpPr>
        <p:spPr bwMode="auto">
          <a:xfrm>
            <a:off x="2995613" y="1543050"/>
            <a:ext cx="547687"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95" name="Shape 1164"/>
          <p:cNvSpPr txBox="1">
            <a:spLocks noChangeArrowheads="1"/>
          </p:cNvSpPr>
          <p:nvPr/>
        </p:nvSpPr>
        <p:spPr bwMode="auto">
          <a:xfrm>
            <a:off x="1270000" y="1270000"/>
            <a:ext cx="33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M</a:t>
            </a:r>
          </a:p>
        </p:txBody>
      </p:sp>
      <p:sp>
        <p:nvSpPr>
          <p:cNvPr id="22596" name="Shape 1165"/>
          <p:cNvSpPr txBox="1">
            <a:spLocks noChangeArrowheads="1"/>
          </p:cNvSpPr>
          <p:nvPr/>
        </p:nvSpPr>
        <p:spPr bwMode="auto">
          <a:xfrm>
            <a:off x="1905000" y="1270000"/>
            <a:ext cx="31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N</a:t>
            </a:r>
          </a:p>
        </p:txBody>
      </p:sp>
      <p:sp>
        <p:nvSpPr>
          <p:cNvPr id="22597" name="Shape 1166"/>
          <p:cNvSpPr>
            <a:spLocks noChangeArrowheads="1"/>
          </p:cNvSpPr>
          <p:nvPr/>
        </p:nvSpPr>
        <p:spPr bwMode="auto">
          <a:xfrm>
            <a:off x="558800" y="1543050"/>
            <a:ext cx="547688" cy="242888"/>
          </a:xfrm>
          <a:prstGeom prst="rect">
            <a:avLst/>
          </a:prstGeom>
          <a:gradFill rotWithShape="0">
            <a:gsLst>
              <a:gs pos="0">
                <a:srgbClr val="EEEEEE"/>
              </a:gs>
              <a:gs pos="64999">
                <a:srgbClr val="D3D3D3"/>
              </a:gs>
              <a:gs pos="100000">
                <a:srgbClr val="C0C0C0"/>
              </a:gs>
            </a:gsLst>
            <a:lin ang="5400000"/>
          </a:gradFill>
          <a:ln w="9525">
            <a:solidFill>
              <a:srgbClr val="4B4B4B"/>
            </a:solidFill>
            <a:round/>
            <a:headEnd/>
            <a:tailEnd/>
          </a:ln>
        </p:spPr>
        <p:txBody>
          <a:bodyPr lIns="91425" tIns="45700" rIns="91425" bIns="45700" anchor="ctr"/>
          <a:lstStyle/>
          <a:p>
            <a:pPr algn="ctr">
              <a:buClr>
                <a:srgbClr val="000000"/>
              </a:buClr>
              <a:buFont typeface="Arial" charset="0"/>
              <a:buNone/>
            </a:pPr>
            <a:endParaRPr lang="en-US" sz="1400">
              <a:solidFill>
                <a:srgbClr val="4D4D4D"/>
              </a:solidFill>
              <a:cs typeface="Arial" charset="0"/>
              <a:sym typeface="Arial" charset="0"/>
            </a:endParaRPr>
          </a:p>
        </p:txBody>
      </p:sp>
      <p:sp>
        <p:nvSpPr>
          <p:cNvPr id="22598" name="Shape 1167"/>
          <p:cNvSpPr txBox="1">
            <a:spLocks noChangeArrowheads="1"/>
          </p:cNvSpPr>
          <p:nvPr/>
        </p:nvSpPr>
        <p:spPr bwMode="auto">
          <a:xfrm>
            <a:off x="558800" y="1270000"/>
            <a:ext cx="303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A</a:t>
            </a:r>
          </a:p>
        </p:txBody>
      </p:sp>
      <p:sp>
        <p:nvSpPr>
          <p:cNvPr id="22599" name="Shape 1168"/>
          <p:cNvSpPr txBox="1">
            <a:spLocks noChangeArrowheads="1"/>
          </p:cNvSpPr>
          <p:nvPr/>
        </p:nvSpPr>
        <p:spPr bwMode="auto">
          <a:xfrm>
            <a:off x="763588" y="1270000"/>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000000"/>
              </a:buClr>
              <a:buSzPct val="25000"/>
              <a:buFont typeface="Arial" charset="0"/>
              <a:buNone/>
            </a:pPr>
            <a:r>
              <a:rPr lang="en-US" sz="1400" dirty="0">
                <a:solidFill>
                  <a:srgbClr val="FFFFFF"/>
                </a:solidFill>
                <a:cs typeface="Arial" charset="0"/>
                <a:sym typeface="Arial" charset="0"/>
              </a:rPr>
              <a:t>B</a:t>
            </a:r>
          </a:p>
        </p:txBody>
      </p:sp>
      <p:cxnSp>
        <p:nvCxnSpPr>
          <p:cNvPr id="22600" name="Shape 1169"/>
          <p:cNvCxnSpPr>
            <a:cxnSpLocks noChangeShapeType="1"/>
          </p:cNvCxnSpPr>
          <p:nvPr/>
        </p:nvCxnSpPr>
        <p:spPr bwMode="auto">
          <a:xfrm rot="10800000" flipH="1">
            <a:off x="5553075" y="3263900"/>
            <a:ext cx="1001713" cy="17463"/>
          </a:xfrm>
          <a:prstGeom prst="curvedConnector3">
            <a:avLst>
              <a:gd name="adj1" fmla="val 0"/>
            </a:avLst>
          </a:prstGeom>
          <a:noFill/>
          <a:ln w="25400">
            <a:solidFill>
              <a:schemeClr val="accent1"/>
            </a:solidFill>
            <a:round/>
            <a:headEnd/>
            <a:tailEnd type="stealth" w="lg" len="lg"/>
          </a:ln>
          <a:extLst>
            <a:ext uri="{909E8E84-426E-40dd-AFC4-6F175D3DCCD1}">
              <a14:hiddenFill xmlns:a14="http://schemas.microsoft.com/office/drawing/2010/main">
                <a:noFill/>
              </a14:hiddenFill>
            </a:ext>
          </a:extLst>
        </p:spPr>
      </p:cxnSp>
      <p:cxnSp>
        <p:nvCxnSpPr>
          <p:cNvPr id="22601" name="Shape 1170"/>
          <p:cNvCxnSpPr>
            <a:cxnSpLocks noChangeShapeType="1"/>
          </p:cNvCxnSpPr>
          <p:nvPr/>
        </p:nvCxnSpPr>
        <p:spPr bwMode="auto">
          <a:xfrm rot="10800000" flipH="1">
            <a:off x="5557838" y="3281363"/>
            <a:ext cx="349250" cy="17462"/>
          </a:xfrm>
          <a:prstGeom prst="curvedConnector3">
            <a:avLst>
              <a:gd name="adj1" fmla="val 0"/>
            </a:avLst>
          </a:prstGeom>
          <a:noFill/>
          <a:ln w="25400">
            <a:solidFill>
              <a:schemeClr val="accent1"/>
            </a:solidFill>
            <a:round/>
            <a:headEnd/>
            <a:tailEnd type="stealth" w="lg" len="lg"/>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7845377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Shape 1175" descr="iphoneWhite-incexc-blank.jpg"/>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20860" t="-2290" r="19426" b="55646"/>
          <a:stretch>
            <a:fillRect/>
          </a:stretch>
        </p:blipFill>
        <p:spPr bwMode="auto">
          <a:xfrm>
            <a:off x="1031875" y="-107950"/>
            <a:ext cx="6723063"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8" name="Shape 117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2113" y="3643313"/>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Shape 1177"/>
          <p:cNvSpPr>
            <a:spLocks noChangeArrowheads="1"/>
          </p:cNvSpPr>
          <p:nvPr/>
        </p:nvSpPr>
        <p:spPr bwMode="auto">
          <a:xfrm>
            <a:off x="1577975" y="446088"/>
            <a:ext cx="5307013" cy="2868612"/>
          </a:xfrm>
          <a:prstGeom prst="rect">
            <a:avLst/>
          </a:prstGeom>
          <a:gradFill rotWithShape="0">
            <a:gsLst>
              <a:gs pos="0">
                <a:schemeClr val="bg1"/>
              </a:gs>
              <a:gs pos="100000">
                <a:srgbClr val="FFFFFF">
                  <a:alpha val="0"/>
                </a:srgbClr>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p>
            <a:pPr algn="ctr">
              <a:buClr>
                <a:srgbClr val="000000"/>
              </a:buClr>
              <a:buFont typeface="Arial" charset="0"/>
              <a:buNone/>
            </a:pPr>
            <a:endParaRPr lang="en-US" sz="1400">
              <a:solidFill>
                <a:srgbClr val="FFFFFF"/>
              </a:solidFill>
              <a:cs typeface="Arial" charset="0"/>
              <a:sym typeface="Arial" charset="0"/>
            </a:endParaRPr>
          </a:p>
        </p:txBody>
      </p:sp>
      <p:pic>
        <p:nvPicPr>
          <p:cNvPr id="24580" name="Shape 1178"/>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5825" y="2298700"/>
            <a:ext cx="4278313" cy="157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4581" name="Shape 1179"/>
          <p:cNvSpPr>
            <a:spLocks noGrp="1"/>
          </p:cNvSpPr>
          <p:nvPr>
            <p:ph type="title"/>
          </p:nvPr>
        </p:nvSpPr>
        <p:spPr>
          <a:xfrm>
            <a:off x="1451429" y="19050"/>
            <a:ext cx="6050038" cy="857250"/>
          </a:xfrm>
        </p:spPr>
        <p:txBody>
          <a:bodyPr/>
          <a:lstStyle/>
          <a:p>
            <a:pPr algn="ctr"/>
            <a:r>
              <a:rPr lang="en-US" sz="2800" dirty="0">
                <a:latin typeface="Arial" charset="0"/>
                <a:sym typeface="Helvetica Neue" charset="0"/>
              </a:rPr>
              <a:t>Upgrade and patch </a:t>
            </a:r>
            <a:r>
              <a:rPr lang="en-US" sz="2800" dirty="0" smtClean="0">
                <a:latin typeface="Arial" charset="0"/>
                <a:sym typeface="Helvetica Neue" charset="0"/>
              </a:rPr>
              <a:t/>
            </a:r>
            <a:br>
              <a:rPr lang="en-US" sz="2800" dirty="0" smtClean="0">
                <a:latin typeface="Arial" charset="0"/>
                <a:sym typeface="Helvetica Neue" charset="0"/>
              </a:rPr>
            </a:br>
            <a:r>
              <a:rPr lang="en-US" sz="2800" dirty="0" smtClean="0">
                <a:latin typeface="Arial" charset="0"/>
                <a:sym typeface="Helvetica Neue" charset="0"/>
              </a:rPr>
              <a:t>with </a:t>
            </a:r>
            <a:r>
              <a:rPr lang="en-US" sz="2800" dirty="0">
                <a:latin typeface="Arial" charset="0"/>
                <a:sym typeface="Helvetica Neue" charset="0"/>
              </a:rPr>
              <a:t>rolling “canary” deploys</a:t>
            </a:r>
          </a:p>
        </p:txBody>
      </p:sp>
    </p:spTree>
    <p:extLst>
      <p:ext uri="{BB962C8B-B14F-4D97-AF65-F5344CB8AC3E}">
        <p14:creationId xmlns:p14="http://schemas.microsoft.com/office/powerpoint/2010/main" val="5959929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p:txBody>
          <a:bodyPr/>
          <a:lstStyle/>
          <a:p>
            <a:r>
              <a:rPr lang="en-US" sz="2800" dirty="0" smtClean="0">
                <a:solidFill>
                  <a:srgbClr val="FFFFFF"/>
                </a:solidFill>
                <a:latin typeface="Arial" charset="0"/>
              </a:rPr>
              <a:t>3 </a:t>
            </a:r>
            <a:r>
              <a:rPr lang="en-US" sz="2800" dirty="0" err="1" smtClean="0">
                <a:solidFill>
                  <a:srgbClr val="FFFFFF"/>
                </a:solidFill>
                <a:latin typeface="Arial" charset="0"/>
              </a:rPr>
              <a:t>Rs</a:t>
            </a:r>
            <a:r>
              <a:rPr lang="en-US" sz="2800" dirty="0">
                <a:solidFill>
                  <a:srgbClr val="FFFFFF"/>
                </a:solidFill>
                <a:latin typeface="Arial" charset="0"/>
              </a:rPr>
              <a:t>	</a:t>
            </a:r>
            <a:r>
              <a:rPr lang="en-US" sz="2800" dirty="0" smtClean="0">
                <a:solidFill>
                  <a:srgbClr val="FFFFFF"/>
                </a:solidFill>
                <a:latin typeface="Arial" charset="0"/>
              </a:rPr>
              <a:t>to address top 3 security threats</a:t>
            </a:r>
            <a:endParaRPr lang="en-US" sz="2800" dirty="0">
              <a:solidFill>
                <a:srgbClr val="FFFFFF"/>
              </a:solidFill>
              <a:latin typeface="Arial" charset="0"/>
            </a:endParaRPr>
          </a:p>
        </p:txBody>
      </p:sp>
      <p:sp>
        <p:nvSpPr>
          <p:cNvPr id="176130" name="Rectangle 2"/>
          <p:cNvSpPr>
            <a:spLocks noGrp="1" noChangeArrowheads="1"/>
          </p:cNvSpPr>
          <p:nvPr>
            <p:ph sz="half" idx="1"/>
          </p:nvPr>
        </p:nvSpPr>
        <p:spPr>
          <a:xfrm>
            <a:off x="457200" y="876300"/>
            <a:ext cx="7983538" cy="3717925"/>
          </a:xfrm>
        </p:spPr>
        <p:txBody>
          <a:bodyPr/>
          <a:lstStyle/>
          <a:p>
            <a:pPr marL="342900" indent="-342900">
              <a:buFont typeface="Arial"/>
              <a:buChar char="•"/>
              <a:defRPr/>
            </a:pPr>
            <a:r>
              <a:rPr lang="en-US" dirty="0" smtClean="0">
                <a:solidFill>
                  <a:srgbClr val="FFFFFF"/>
                </a:solidFill>
              </a:rPr>
              <a:t>Repair</a:t>
            </a:r>
          </a:p>
          <a:p>
            <a:pPr marL="342900" indent="-342900">
              <a:buFont typeface="Arial"/>
              <a:buChar char="•"/>
              <a:defRPr/>
            </a:pPr>
            <a:r>
              <a:rPr lang="en-US" dirty="0" smtClean="0">
                <a:solidFill>
                  <a:srgbClr val="FFFFFF"/>
                </a:solidFill>
              </a:rPr>
              <a:t>Rotate</a:t>
            </a:r>
          </a:p>
          <a:p>
            <a:pPr marL="342900" indent="-342900">
              <a:buFont typeface="Arial"/>
              <a:buChar char="•"/>
              <a:defRPr/>
            </a:pPr>
            <a:r>
              <a:rPr lang="en-US" dirty="0" smtClean="0">
                <a:solidFill>
                  <a:srgbClr val="FFFFFF"/>
                </a:solidFill>
              </a:rPr>
              <a:t>Repave</a:t>
            </a:r>
          </a:p>
          <a:p>
            <a:pPr marL="342900" indent="-342900">
              <a:buFont typeface="Arial"/>
              <a:buChar char="•"/>
              <a:defRPr/>
            </a:pPr>
            <a:endParaRPr lang="en-US" dirty="0" smtClean="0"/>
          </a:p>
          <a:p>
            <a:pPr>
              <a:defRPr/>
            </a:pPr>
            <a:endParaRPr lang="en-US" dirty="0"/>
          </a:p>
        </p:txBody>
      </p:sp>
    </p:spTree>
    <p:extLst>
      <p:ext uri="{BB962C8B-B14F-4D97-AF65-F5344CB8AC3E}">
        <p14:creationId xmlns:p14="http://schemas.microsoft.com/office/powerpoint/2010/main" val="3866912403"/>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p:txBody>
          <a:bodyPr/>
          <a:lstStyle/>
          <a:p>
            <a:r>
              <a:rPr lang="en-US" sz="2800" dirty="0">
                <a:solidFill>
                  <a:srgbClr val="FFFFFF"/>
                </a:solidFill>
                <a:latin typeface="Arial" charset="0"/>
              </a:rPr>
              <a:t>Logging	</a:t>
            </a:r>
          </a:p>
        </p:txBody>
      </p:sp>
      <p:sp>
        <p:nvSpPr>
          <p:cNvPr id="176130" name="Rectangle 2"/>
          <p:cNvSpPr>
            <a:spLocks noGrp="1" noChangeArrowheads="1"/>
          </p:cNvSpPr>
          <p:nvPr>
            <p:ph sz="half" idx="1"/>
          </p:nvPr>
        </p:nvSpPr>
        <p:spPr>
          <a:xfrm>
            <a:off x="457200" y="876300"/>
            <a:ext cx="7983538" cy="3717925"/>
          </a:xfrm>
        </p:spPr>
        <p:txBody>
          <a:bodyPr/>
          <a:lstStyle/>
          <a:p>
            <a:pPr>
              <a:defRPr/>
            </a:pPr>
            <a:r>
              <a:rPr lang="en-US" dirty="0" smtClean="0">
                <a:solidFill>
                  <a:srgbClr val="FFFFFF"/>
                </a:solidFill>
              </a:rPr>
              <a:t>Different levels of logs:</a:t>
            </a:r>
          </a:p>
          <a:p>
            <a:pPr marL="342900" lvl="1" indent="-342900">
              <a:buFont typeface="Arial"/>
              <a:buChar char="•"/>
              <a:defRPr/>
            </a:pPr>
            <a:r>
              <a:rPr lang="en-US" dirty="0" smtClean="0">
                <a:solidFill>
                  <a:srgbClr val="FFFFFF"/>
                </a:solidFill>
              </a:rPr>
              <a:t>Application logs</a:t>
            </a:r>
          </a:p>
          <a:p>
            <a:pPr marL="342900" lvl="1" indent="-342900">
              <a:buFont typeface="Arial"/>
              <a:buChar char="•"/>
              <a:defRPr/>
            </a:pPr>
            <a:r>
              <a:rPr lang="en-US" dirty="0" smtClean="0">
                <a:solidFill>
                  <a:srgbClr val="FFFFFF"/>
                </a:solidFill>
              </a:rPr>
              <a:t>Platform logs</a:t>
            </a:r>
          </a:p>
          <a:p>
            <a:pPr marL="342900" lvl="1" indent="-342900">
              <a:buFont typeface="Arial"/>
              <a:buChar char="•"/>
              <a:defRPr/>
            </a:pPr>
            <a:endParaRPr lang="en-US" dirty="0" smtClean="0">
              <a:solidFill>
                <a:srgbClr val="FFFFFF"/>
              </a:solidFill>
            </a:endParaRPr>
          </a:p>
          <a:p>
            <a:pPr>
              <a:defRPr/>
            </a:pPr>
            <a:r>
              <a:rPr lang="en-US" dirty="0" smtClean="0">
                <a:solidFill>
                  <a:srgbClr val="FFFFFF"/>
                </a:solidFill>
              </a:rPr>
              <a:t>Three ways of getting app logs</a:t>
            </a:r>
          </a:p>
          <a:p>
            <a:pPr marL="342900" lvl="1" indent="-342900">
              <a:buFont typeface="Arial"/>
              <a:buChar char="•"/>
              <a:defRPr/>
            </a:pPr>
            <a:r>
              <a:rPr lang="en-US" dirty="0" smtClean="0">
                <a:solidFill>
                  <a:srgbClr val="FFFFFF"/>
                </a:solidFill>
              </a:rPr>
              <a:t>Apps manager</a:t>
            </a:r>
          </a:p>
          <a:p>
            <a:pPr marL="342900" lvl="1" indent="-342900">
              <a:buFont typeface="Arial"/>
              <a:buChar char="•"/>
              <a:defRPr/>
            </a:pPr>
            <a:r>
              <a:rPr lang="en-US" dirty="0" err="1" smtClean="0">
                <a:solidFill>
                  <a:srgbClr val="FFFFFF"/>
                </a:solidFill>
              </a:rPr>
              <a:t>Cf</a:t>
            </a:r>
            <a:r>
              <a:rPr lang="en-US" dirty="0" smtClean="0">
                <a:solidFill>
                  <a:srgbClr val="FFFFFF"/>
                </a:solidFill>
              </a:rPr>
              <a:t> logs</a:t>
            </a:r>
          </a:p>
          <a:p>
            <a:pPr marL="342900" lvl="1" indent="-342900">
              <a:buFont typeface="Arial"/>
              <a:buChar char="•"/>
              <a:defRPr/>
            </a:pPr>
            <a:r>
              <a:rPr lang="en-US" dirty="0" smtClean="0">
                <a:solidFill>
                  <a:srgbClr val="FFFFFF"/>
                </a:solidFill>
              </a:rPr>
              <a:t>Drain application logs, e.g. syslog drain</a:t>
            </a:r>
          </a:p>
          <a:p>
            <a:pPr marL="342900" indent="-342900">
              <a:buFont typeface="Arial"/>
              <a:buChar char="•"/>
              <a:defRPr/>
            </a:pPr>
            <a:endParaRPr lang="en-US" dirty="0" smtClean="0"/>
          </a:p>
          <a:p>
            <a:pPr>
              <a:defRPr/>
            </a:pPr>
            <a:endParaRPr lang="en-US" dirty="0"/>
          </a:p>
        </p:txBody>
      </p:sp>
    </p:spTree>
    <p:extLst>
      <p:ext uri="{BB962C8B-B14F-4D97-AF65-F5344CB8AC3E}">
        <p14:creationId xmlns:p14="http://schemas.microsoft.com/office/powerpoint/2010/main" val="3092824652"/>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p:txBody>
          <a:bodyPr/>
          <a:lstStyle/>
          <a:p>
            <a:r>
              <a:rPr lang="en-US" sz="3200" dirty="0">
                <a:solidFill>
                  <a:srgbClr val="FFFFFF"/>
                </a:solidFill>
                <a:latin typeface="Arial" charset="0"/>
              </a:rPr>
              <a:t>Viewing App Logs Using Apps Manager</a:t>
            </a:r>
          </a:p>
        </p:txBody>
      </p:sp>
      <p:sp>
        <p:nvSpPr>
          <p:cNvPr id="33794" name="Rectangle 2"/>
          <p:cNvSpPr>
            <a:spLocks noGrp="1" noChangeArrowheads="1"/>
          </p:cNvSpPr>
          <p:nvPr>
            <p:ph idx="1"/>
          </p:nvPr>
        </p:nvSpPr>
        <p:spPr>
          <a:xfrm>
            <a:off x="457200" y="876300"/>
            <a:ext cx="8229600" cy="1839913"/>
          </a:xfrm>
        </p:spPr>
        <p:txBody>
          <a:bodyPr/>
          <a:lstStyle/>
          <a:p>
            <a:r>
              <a:rPr lang="en-US" dirty="0">
                <a:solidFill>
                  <a:srgbClr val="FFFFFF"/>
                </a:solidFill>
                <a:latin typeface="Arial" charset="0"/>
              </a:rPr>
              <a:t>In Apps Manager, select your app, then select Logs</a:t>
            </a:r>
          </a:p>
          <a:p>
            <a:pPr lvl="1"/>
            <a:r>
              <a:rPr lang="en-US" dirty="0">
                <a:latin typeface="Arial" charset="0"/>
              </a:rPr>
              <a:t/>
            </a:r>
            <a:br>
              <a:rPr lang="en-US" dirty="0">
                <a:latin typeface="Arial" charset="0"/>
              </a:rPr>
            </a:br>
            <a:endParaRPr lang="en-US" dirty="0">
              <a:latin typeface="Arial" charset="0"/>
            </a:endParaRPr>
          </a:p>
          <a:p>
            <a:endParaRPr lang="en-US" dirty="0">
              <a:latin typeface="Arial" charset="0"/>
            </a:endParaRPr>
          </a:p>
          <a:p>
            <a:endParaRPr lang="en-US" dirty="0">
              <a:latin typeface="Arial" charset="0"/>
            </a:endParaRPr>
          </a:p>
          <a:p>
            <a:pPr lvl="2"/>
            <a:endParaRPr lang="en-US" dirty="0">
              <a:latin typeface="Arial" charset="0"/>
            </a:endParaRPr>
          </a:p>
        </p:txBody>
      </p:sp>
      <p:grpSp>
        <p:nvGrpSpPr>
          <p:cNvPr id="33795" name="Group 2"/>
          <p:cNvGrpSpPr>
            <a:grpSpLocks/>
          </p:cNvGrpSpPr>
          <p:nvPr/>
        </p:nvGrpSpPr>
        <p:grpSpPr bwMode="auto">
          <a:xfrm>
            <a:off x="757238" y="1552575"/>
            <a:ext cx="7621587" cy="3011488"/>
            <a:chOff x="757238" y="1552575"/>
            <a:chExt cx="7621587" cy="3011488"/>
          </a:xfrm>
        </p:grpSpPr>
        <p:grpSp>
          <p:nvGrpSpPr>
            <p:cNvPr id="33796" name="Group 4"/>
            <p:cNvGrpSpPr>
              <a:grpSpLocks/>
            </p:cNvGrpSpPr>
            <p:nvPr/>
          </p:nvGrpSpPr>
          <p:grpSpPr bwMode="auto">
            <a:xfrm>
              <a:off x="757238" y="1552575"/>
              <a:ext cx="7621587" cy="3011488"/>
              <a:chOff x="776317" y="2070100"/>
              <a:chExt cx="6905625" cy="3638550"/>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317" y="2070100"/>
                <a:ext cx="6905625" cy="3638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37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6618" y="3170243"/>
                <a:ext cx="6755321" cy="2503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Oval 4"/>
            <p:cNvSpPr>
              <a:spLocks noChangeArrowheads="1"/>
            </p:cNvSpPr>
            <p:nvPr/>
          </p:nvSpPr>
          <p:spPr bwMode="auto">
            <a:xfrm>
              <a:off x="4119563" y="1584325"/>
              <a:ext cx="698500" cy="379413"/>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spTree>
    <p:extLst>
      <p:ext uri="{BB962C8B-B14F-4D97-AF65-F5344CB8AC3E}">
        <p14:creationId xmlns:p14="http://schemas.microsoft.com/office/powerpoint/2010/main" val="92959896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r>
              <a:rPr lang="en-US" sz="3200" dirty="0">
                <a:solidFill>
                  <a:srgbClr val="FFFFFF"/>
                </a:solidFill>
                <a:latin typeface="Arial" charset="0"/>
              </a:rPr>
              <a:t>Viewing Logs For an App Using the </a:t>
            </a:r>
            <a:r>
              <a:rPr lang="en-US" sz="3200" dirty="0" err="1">
                <a:solidFill>
                  <a:srgbClr val="FFFFFF"/>
                </a:solidFill>
                <a:latin typeface="Arial" charset="0"/>
              </a:rPr>
              <a:t>cf</a:t>
            </a:r>
            <a:r>
              <a:rPr lang="en-US" sz="3200" dirty="0">
                <a:solidFill>
                  <a:srgbClr val="FFFFFF"/>
                </a:solidFill>
                <a:latin typeface="Arial" charset="0"/>
              </a:rPr>
              <a:t> CLI</a:t>
            </a:r>
          </a:p>
        </p:txBody>
      </p:sp>
      <p:sp>
        <p:nvSpPr>
          <p:cNvPr id="35842" name="Rectangle 2"/>
          <p:cNvSpPr>
            <a:spLocks noGrp="1" noChangeArrowheads="1"/>
          </p:cNvSpPr>
          <p:nvPr>
            <p:ph idx="1"/>
          </p:nvPr>
        </p:nvSpPr>
        <p:spPr>
          <a:xfrm>
            <a:off x="457200" y="876300"/>
            <a:ext cx="8229600" cy="1839913"/>
          </a:xfrm>
        </p:spPr>
        <p:txBody>
          <a:bodyPr/>
          <a:lstStyle/>
          <a:p>
            <a:r>
              <a:rPr lang="en-US" dirty="0">
                <a:solidFill>
                  <a:srgbClr val="FFFFFF"/>
                </a:solidFill>
                <a:latin typeface="Arial" charset="0"/>
              </a:rPr>
              <a:t>Use “</a:t>
            </a:r>
            <a:r>
              <a:rPr lang="en-US" altLang="ja-JP" dirty="0" err="1">
                <a:solidFill>
                  <a:srgbClr val="FFFFFF"/>
                </a:solidFill>
                <a:latin typeface="Arial" charset="0"/>
              </a:rPr>
              <a:t>cf</a:t>
            </a:r>
            <a:r>
              <a:rPr lang="en-US" altLang="ja-JP" dirty="0">
                <a:solidFill>
                  <a:srgbClr val="FFFFFF"/>
                </a:solidFill>
                <a:latin typeface="Arial" charset="0"/>
              </a:rPr>
              <a:t> logs &lt;</a:t>
            </a:r>
            <a:r>
              <a:rPr lang="en-US" altLang="ja-JP" dirty="0" err="1">
                <a:solidFill>
                  <a:srgbClr val="FFFFFF"/>
                </a:solidFill>
                <a:latin typeface="Arial" charset="0"/>
              </a:rPr>
              <a:t>app_name</a:t>
            </a:r>
            <a:r>
              <a:rPr lang="en-US" altLang="ja-JP" dirty="0">
                <a:solidFill>
                  <a:srgbClr val="FFFFFF"/>
                </a:solidFill>
                <a:latin typeface="Arial" charset="0"/>
              </a:rPr>
              <a:t>&gt; --recent</a:t>
            </a:r>
            <a:r>
              <a:rPr lang="en-US" dirty="0">
                <a:solidFill>
                  <a:srgbClr val="FFFFFF"/>
                </a:solidFill>
                <a:latin typeface="Arial" charset="0"/>
              </a:rPr>
              <a:t>”</a:t>
            </a:r>
            <a:r>
              <a:rPr lang="en-US" altLang="ja-JP" dirty="0">
                <a:solidFill>
                  <a:srgbClr val="FFFFFF"/>
                </a:solidFill>
                <a:latin typeface="Arial" charset="0"/>
              </a:rPr>
              <a:t> to see recent logs</a:t>
            </a:r>
          </a:p>
          <a:p>
            <a:r>
              <a:rPr lang="en-US" dirty="0">
                <a:solidFill>
                  <a:srgbClr val="FFFFFF"/>
                </a:solidFill>
                <a:latin typeface="Arial" charset="0"/>
              </a:rPr>
              <a:t>Use “</a:t>
            </a:r>
            <a:r>
              <a:rPr lang="en-US" altLang="ja-JP" dirty="0" err="1">
                <a:solidFill>
                  <a:srgbClr val="FFFFFF"/>
                </a:solidFill>
                <a:latin typeface="Arial" charset="0"/>
              </a:rPr>
              <a:t>cf</a:t>
            </a:r>
            <a:r>
              <a:rPr lang="en-US" altLang="ja-JP" dirty="0">
                <a:solidFill>
                  <a:srgbClr val="FFFFFF"/>
                </a:solidFill>
                <a:latin typeface="Arial" charset="0"/>
              </a:rPr>
              <a:t> logs &lt;</a:t>
            </a:r>
            <a:r>
              <a:rPr lang="en-US" altLang="ja-JP" dirty="0" err="1">
                <a:solidFill>
                  <a:srgbClr val="FFFFFF"/>
                </a:solidFill>
                <a:latin typeface="Arial" charset="0"/>
              </a:rPr>
              <a:t>app_name</a:t>
            </a:r>
            <a:r>
              <a:rPr lang="en-US" altLang="ja-JP" dirty="0">
                <a:solidFill>
                  <a:srgbClr val="FFFFFF"/>
                </a:solidFill>
                <a:latin typeface="Arial" charset="0"/>
              </a:rPr>
              <a:t>&gt;</a:t>
            </a:r>
            <a:r>
              <a:rPr lang="en-US" dirty="0">
                <a:solidFill>
                  <a:srgbClr val="FFFFFF"/>
                </a:solidFill>
                <a:latin typeface="Arial" charset="0"/>
              </a:rPr>
              <a:t>”</a:t>
            </a:r>
            <a:r>
              <a:rPr lang="en-US" altLang="ja-JP" dirty="0">
                <a:solidFill>
                  <a:srgbClr val="FFFFFF"/>
                </a:solidFill>
                <a:latin typeface="Arial" charset="0"/>
              </a:rPr>
              <a:t> to tail application logs</a:t>
            </a:r>
          </a:p>
          <a:p>
            <a:endParaRPr lang="en-US" dirty="0">
              <a:latin typeface="Arial" charset="0"/>
            </a:endParaRPr>
          </a:p>
          <a:p>
            <a:endParaRPr lang="en-US" dirty="0">
              <a:latin typeface="Arial" charset="0"/>
            </a:endParaRPr>
          </a:p>
          <a:p>
            <a:endParaRPr lang="en-US" dirty="0">
              <a:latin typeface="Arial" charset="0"/>
            </a:endParaRPr>
          </a:p>
          <a:p>
            <a:pPr lvl="2"/>
            <a:endParaRPr lang="en-US" dirty="0">
              <a:latin typeface="Arial" charset="0"/>
            </a:endParaRPr>
          </a:p>
        </p:txBody>
      </p:sp>
      <p:grpSp>
        <p:nvGrpSpPr>
          <p:cNvPr id="35843" name="Group 1"/>
          <p:cNvGrpSpPr>
            <a:grpSpLocks/>
          </p:cNvGrpSpPr>
          <p:nvPr/>
        </p:nvGrpSpPr>
        <p:grpSpPr bwMode="auto">
          <a:xfrm>
            <a:off x="171450" y="2055813"/>
            <a:ext cx="8636000" cy="2530475"/>
            <a:chOff x="171265" y="2056104"/>
            <a:chExt cx="8635884" cy="2530841"/>
          </a:xfrm>
        </p:grpSpPr>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65" y="2178359"/>
              <a:ext cx="3727400" cy="17544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5845"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01712" y="2056104"/>
              <a:ext cx="5705437" cy="2530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2947103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3967163" y="955675"/>
            <a:ext cx="4814887" cy="3506788"/>
          </a:xfrm>
          <a:prstGeom prst="roundRect">
            <a:avLst>
              <a:gd name="adj" fmla="val 4999"/>
            </a:avLst>
          </a:prstGeom>
          <a:solidFill>
            <a:schemeClr val="bg1">
              <a:lumMod val="65000"/>
            </a:schemeClr>
          </a:solidFill>
          <a:ln w="12700">
            <a:miter lim="400000"/>
          </a:ln>
        </p:spPr>
        <p:txBody>
          <a:bodyPr lIns="50800" tIns="50800" rIns="50800" bIns="50800" anchor="ctr"/>
          <a:lstStyle/>
          <a:p>
            <a:pPr>
              <a:defRPr>
                <a:solidFill>
                  <a:srgbClr val="008881"/>
                </a:solidFill>
                <a:uFill>
                  <a:solidFill>
                    <a:srgbClr val="008881"/>
                  </a:solidFill>
                </a:uFill>
              </a:defRPr>
            </a:pPr>
            <a:endParaRPr>
              <a:solidFill>
                <a:srgbClr val="008881"/>
              </a:solidFill>
              <a:uFill>
                <a:solidFill>
                  <a:srgbClr val="008881"/>
                </a:solidFill>
              </a:uFill>
            </a:endParaRPr>
          </a:p>
        </p:txBody>
      </p:sp>
      <p:pic>
        <p:nvPicPr>
          <p:cNvPr id="37890" name="pasted-image.p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513" y="1573213"/>
            <a:ext cx="4248150"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7891" name="Shape 1116"/>
          <p:cNvSpPr txBox="1">
            <a:spLocks/>
          </p:cNvSpPr>
          <p:nvPr/>
        </p:nvSpPr>
        <p:spPr bwMode="auto">
          <a:xfrm>
            <a:off x="149225" y="128588"/>
            <a:ext cx="84105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solidFill>
                  <a:srgbClr val="FFFFFF"/>
                </a:solidFill>
                <a:sym typeface="Helvetica" charset="0"/>
              </a:rPr>
              <a:t>Stream application logs</a:t>
            </a:r>
          </a:p>
        </p:txBody>
      </p:sp>
      <p:cxnSp>
        <p:nvCxnSpPr>
          <p:cNvPr id="5" name="Elbow Connector 4"/>
          <p:cNvCxnSpPr>
            <a:stCxn id="37890" idx="2"/>
          </p:cNvCxnSpPr>
          <p:nvPr/>
        </p:nvCxnSpPr>
        <p:spPr>
          <a:xfrm rot="5400000">
            <a:off x="4878388" y="2597150"/>
            <a:ext cx="230187" cy="2970213"/>
          </a:xfrm>
          <a:prstGeom prst="bentConnector2">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pic>
        <p:nvPicPr>
          <p:cNvPr id="37893"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5900" y="2368550"/>
            <a:ext cx="329247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4688" y="1223963"/>
            <a:ext cx="2420937"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3165261"/>
      </p:ext>
    </p:extLst>
  </p:cSld>
  <p:clrMapOvr>
    <a:masterClrMapping/>
  </p:clrMapOvr>
  <p:transition xmlns:p14="http://schemas.microsoft.com/office/powerpoint/2010/main"/>
  <p:timing>
    <p:tnLst>
      <p:par>
        <p:cTn xmlns:p14="http://schemas.microsoft.com/office/powerpoint/2010/main" id="1" dur="indefinite" restart="never" fill="hold"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sz="3200" dirty="0" err="1">
                <a:solidFill>
                  <a:srgbClr val="FFFFFF"/>
                </a:solidFill>
                <a:latin typeface="Arial" charset="0"/>
              </a:rPr>
              <a:t>Loggregator</a:t>
            </a:r>
            <a:r>
              <a:rPr lang="en-US" sz="3200" dirty="0">
                <a:solidFill>
                  <a:srgbClr val="FFFFFF"/>
                </a:solidFill>
                <a:latin typeface="Arial" charset="0"/>
              </a:rPr>
              <a:t> helps us with</a:t>
            </a:r>
          </a:p>
        </p:txBody>
      </p:sp>
      <p:sp>
        <p:nvSpPr>
          <p:cNvPr id="39938" name="Content Placeholder 2"/>
          <p:cNvSpPr>
            <a:spLocks noGrp="1"/>
          </p:cNvSpPr>
          <p:nvPr>
            <p:ph sz="half" idx="1"/>
          </p:nvPr>
        </p:nvSpPr>
        <p:spPr>
          <a:xfrm>
            <a:off x="457200" y="876300"/>
            <a:ext cx="8229600" cy="3717925"/>
          </a:xfrm>
        </p:spPr>
        <p:txBody>
          <a:bodyPr/>
          <a:lstStyle/>
          <a:p>
            <a:pPr marL="342900" indent="-342900">
              <a:buFont typeface="Arial"/>
              <a:buChar char="•"/>
            </a:pPr>
            <a:r>
              <a:rPr lang="en-US" dirty="0">
                <a:solidFill>
                  <a:srgbClr val="FFFFFF"/>
                </a:solidFill>
                <a:latin typeface="Arial" charset="0"/>
              </a:rPr>
              <a:t>Debugging applications</a:t>
            </a:r>
          </a:p>
          <a:p>
            <a:pPr marL="342900" indent="-342900">
              <a:buFont typeface="Arial"/>
              <a:buChar char="•"/>
            </a:pPr>
            <a:r>
              <a:rPr lang="en-US" dirty="0">
                <a:solidFill>
                  <a:srgbClr val="FFFFFF"/>
                </a:solidFill>
                <a:latin typeface="Arial" charset="0"/>
              </a:rPr>
              <a:t>Application insights</a:t>
            </a:r>
          </a:p>
          <a:p>
            <a:pPr marL="342900" indent="-342900">
              <a:buFont typeface="Arial"/>
              <a:buChar char="•"/>
            </a:pPr>
            <a:r>
              <a:rPr lang="en-US" dirty="0">
                <a:solidFill>
                  <a:srgbClr val="FFFFFF"/>
                </a:solidFill>
                <a:latin typeface="Arial" charset="0"/>
              </a:rPr>
              <a:t>Monitoring system and application health</a:t>
            </a:r>
          </a:p>
          <a:p>
            <a:pPr marL="342900" indent="-342900">
              <a:buFont typeface="Arial"/>
              <a:buChar char="•"/>
            </a:pPr>
            <a:r>
              <a:rPr lang="en-US" dirty="0">
                <a:solidFill>
                  <a:srgbClr val="FFFFFF"/>
                </a:solidFill>
                <a:latin typeface="Arial" charset="0"/>
              </a:rPr>
              <a:t>Exporting metrics into visualization tools</a:t>
            </a:r>
          </a:p>
          <a:p>
            <a:pPr lvl="1"/>
            <a:endParaRPr lang="en-US" dirty="0">
              <a:latin typeface="Arial" charset="0"/>
            </a:endParaRPr>
          </a:p>
          <a:p>
            <a:endParaRPr lang="en-US" dirty="0">
              <a:latin typeface="Arial" charset="0"/>
            </a:endParaRPr>
          </a:p>
          <a:p>
            <a:endParaRPr lang="en-US" dirty="0">
              <a:latin typeface="Arial" charset="0"/>
            </a:endParaRPr>
          </a:p>
          <a:p>
            <a:endParaRPr lang="en-US" dirty="0">
              <a:latin typeface="Arial" charset="0"/>
            </a:endParaRPr>
          </a:p>
          <a:p>
            <a:pPr lvl="1"/>
            <a:endParaRPr lang="en-US" dirty="0">
              <a:latin typeface="Arial" charset="0"/>
            </a:endParaRPr>
          </a:p>
          <a:p>
            <a:pPr lvl="1"/>
            <a:endParaRPr lang="en-US" dirty="0">
              <a:latin typeface="Arial" charset="0"/>
            </a:endParaRPr>
          </a:p>
        </p:txBody>
      </p:sp>
      <p:sp>
        <p:nvSpPr>
          <p:cNvPr id="4" name="TextBox 3"/>
          <p:cNvSpPr txBox="1"/>
          <p:nvPr/>
        </p:nvSpPr>
        <p:spPr>
          <a:xfrm>
            <a:off x="1657350" y="4735513"/>
            <a:ext cx="5829300" cy="338137"/>
          </a:xfrm>
          <a:prstGeom prst="rect">
            <a:avLst/>
          </a:prstGeom>
          <a:noFill/>
        </p:spPr>
        <p:txBody>
          <a:bodyPr wrap="none">
            <a:spAutoFit/>
          </a:bodyPr>
          <a:lstStyle/>
          <a:p>
            <a:pPr>
              <a:defRPr/>
            </a:pPr>
            <a:r>
              <a:rPr lang="en-US" sz="1600" dirty="0">
                <a:solidFill>
                  <a:schemeClr val="tx1">
                    <a:lumMod val="75000"/>
                  </a:schemeClr>
                </a:solidFill>
              </a:rPr>
              <a:t>http://</a:t>
            </a:r>
            <a:r>
              <a:rPr lang="en-US" sz="1600" dirty="0" err="1">
                <a:solidFill>
                  <a:schemeClr val="tx1">
                    <a:lumMod val="75000"/>
                  </a:schemeClr>
                </a:solidFill>
              </a:rPr>
              <a:t>docs.pivotal.io</a:t>
            </a:r>
            <a:r>
              <a:rPr lang="en-US" sz="1600" dirty="0">
                <a:solidFill>
                  <a:schemeClr val="tx1">
                    <a:lumMod val="75000"/>
                  </a:schemeClr>
                </a:solidFill>
              </a:rPr>
              <a:t>/</a:t>
            </a:r>
            <a:r>
              <a:rPr lang="en-US" sz="1600" dirty="0" err="1">
                <a:solidFill>
                  <a:schemeClr val="tx1">
                    <a:lumMod val="75000"/>
                  </a:schemeClr>
                </a:solidFill>
              </a:rPr>
              <a:t>pivotalcf</a:t>
            </a:r>
            <a:r>
              <a:rPr lang="en-US" sz="1600" dirty="0">
                <a:solidFill>
                  <a:schemeClr val="tx1">
                    <a:lumMod val="75000"/>
                  </a:schemeClr>
                </a:solidFill>
              </a:rPr>
              <a:t>/1-9/</a:t>
            </a:r>
            <a:r>
              <a:rPr lang="en-US" sz="1600" dirty="0" err="1">
                <a:solidFill>
                  <a:schemeClr val="tx1">
                    <a:lumMod val="75000"/>
                  </a:schemeClr>
                </a:solidFill>
              </a:rPr>
              <a:t>loggregator</a:t>
            </a:r>
            <a:r>
              <a:rPr lang="en-US" sz="1600" dirty="0">
                <a:solidFill>
                  <a:schemeClr val="tx1">
                    <a:lumMod val="75000"/>
                  </a:schemeClr>
                </a:solidFill>
              </a:rPr>
              <a:t>/</a:t>
            </a:r>
            <a:r>
              <a:rPr lang="en-US" sz="1600" dirty="0" err="1">
                <a:solidFill>
                  <a:schemeClr val="tx1">
                    <a:lumMod val="75000"/>
                  </a:schemeClr>
                </a:solidFill>
              </a:rPr>
              <a:t>architecture.html</a:t>
            </a:r>
            <a:endParaRPr lang="en-US" sz="1600" dirty="0">
              <a:solidFill>
                <a:schemeClr val="tx1">
                  <a:lumMod val="75000"/>
                </a:schemeClr>
              </a:solidFill>
            </a:endParaRPr>
          </a:p>
        </p:txBody>
      </p:sp>
    </p:spTree>
    <p:extLst>
      <p:ext uri="{BB962C8B-B14F-4D97-AF65-F5344CB8AC3E}">
        <p14:creationId xmlns:p14="http://schemas.microsoft.com/office/powerpoint/2010/main" val="225256221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a:xfrm>
            <a:off x="166688" y="19050"/>
            <a:ext cx="8520112" cy="1192213"/>
          </a:xfrm>
        </p:spPr>
        <p:txBody>
          <a:bodyPr/>
          <a:lstStyle/>
          <a:p>
            <a:r>
              <a:rPr lang="en-US" sz="3200" dirty="0">
                <a:solidFill>
                  <a:srgbClr val="FFFFFF"/>
                </a:solidFill>
                <a:latin typeface="Arial" charset="0"/>
              </a:rPr>
              <a:t>Behind the Scenes – </a:t>
            </a:r>
            <a:r>
              <a:rPr lang="en-US" sz="3200" dirty="0" err="1">
                <a:solidFill>
                  <a:srgbClr val="FFFFFF"/>
                </a:solidFill>
                <a:latin typeface="Arial" charset="0"/>
              </a:rPr>
              <a:t>Loggregator</a:t>
            </a:r>
            <a:r>
              <a:rPr lang="en-US" sz="3200" dirty="0">
                <a:solidFill>
                  <a:srgbClr val="FFFFFF"/>
                </a:solidFill>
                <a:latin typeface="Arial" charset="0"/>
              </a:rPr>
              <a:t> architecture</a:t>
            </a:r>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1589088"/>
            <a:ext cx="3476625" cy="2159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174" name="AutoShape 6"/>
          <p:cNvSpPr>
            <a:spLocks noChangeArrowheads="1"/>
          </p:cNvSpPr>
          <p:nvPr/>
        </p:nvSpPr>
        <p:spPr bwMode="auto">
          <a:xfrm>
            <a:off x="4164013" y="2725738"/>
            <a:ext cx="1166812" cy="425450"/>
          </a:xfrm>
          <a:prstGeom prst="roundRect">
            <a:avLst>
              <a:gd name="adj" fmla="val 16667"/>
            </a:avLst>
          </a:prstGeom>
          <a:solidFill>
            <a:srgbClr val="FFFFFF"/>
          </a:solidFill>
          <a:ln w="9525" cap="flat">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175" name="AutoShape 7"/>
          <p:cNvSpPr>
            <a:spLocks noChangeArrowheads="1"/>
          </p:cNvSpPr>
          <p:nvPr/>
        </p:nvSpPr>
        <p:spPr bwMode="auto">
          <a:xfrm>
            <a:off x="4068763" y="2644775"/>
            <a:ext cx="1152525" cy="425450"/>
          </a:xfrm>
          <a:prstGeom prst="roundRect">
            <a:avLst>
              <a:gd name="adj" fmla="val 16667"/>
            </a:avLst>
          </a:prstGeom>
          <a:solidFill>
            <a:srgbClr val="FFFFFF"/>
          </a:solidFill>
          <a:ln w="9525" cap="flat">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chor="ctr">
            <a:normAutofit fontScale="77500" lnSpcReduction="20000"/>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000000"/>
                </a:solidFill>
              </a:rPr>
              <a:t>Doppler</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000000"/>
                </a:solidFill>
              </a:rPr>
              <a:t>Server(s)</a:t>
            </a:r>
          </a:p>
        </p:txBody>
      </p:sp>
      <p:sp>
        <p:nvSpPr>
          <p:cNvPr id="7179" name="AutoShape 11"/>
          <p:cNvSpPr>
            <a:spLocks noChangeArrowheads="1"/>
          </p:cNvSpPr>
          <p:nvPr/>
        </p:nvSpPr>
        <p:spPr bwMode="auto">
          <a:xfrm>
            <a:off x="5991225" y="2608263"/>
            <a:ext cx="1423988" cy="663575"/>
          </a:xfrm>
          <a:prstGeom prst="roundRect">
            <a:avLst>
              <a:gd name="adj" fmla="val 16667"/>
            </a:avLst>
          </a:prstGeom>
          <a:solidFill>
            <a:srgbClr val="FFFFFF"/>
          </a:solidFill>
          <a:ln w="9525" cap="flat">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180" name="AutoShape 12"/>
          <p:cNvSpPr>
            <a:spLocks noChangeArrowheads="1"/>
          </p:cNvSpPr>
          <p:nvPr/>
        </p:nvSpPr>
        <p:spPr bwMode="auto">
          <a:xfrm>
            <a:off x="5883275" y="2527300"/>
            <a:ext cx="1423988" cy="663575"/>
          </a:xfrm>
          <a:prstGeom prst="roundRect">
            <a:avLst>
              <a:gd name="adj" fmla="val 16667"/>
            </a:avLst>
          </a:prstGeom>
          <a:solidFill>
            <a:srgbClr val="FFFFFF"/>
          </a:solidFill>
          <a:ln w="9525" cap="flat">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chor="ctr">
            <a:norm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000000"/>
                </a:solidFill>
              </a:rPr>
              <a:t>Traffic</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000000"/>
                </a:solidFill>
              </a:rPr>
              <a:t>Controller(s)</a:t>
            </a:r>
          </a:p>
        </p:txBody>
      </p:sp>
      <p:sp>
        <p:nvSpPr>
          <p:cNvPr id="7181" name="Line 13"/>
          <p:cNvSpPr>
            <a:spLocks noChangeShapeType="1"/>
          </p:cNvSpPr>
          <p:nvPr/>
        </p:nvSpPr>
        <p:spPr bwMode="auto">
          <a:xfrm>
            <a:off x="5221288" y="2890838"/>
            <a:ext cx="660400" cy="0"/>
          </a:xfrm>
          <a:prstGeom prst="line">
            <a:avLst/>
          </a:prstGeom>
          <a:noFill/>
          <a:ln w="54000" cap="flat">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7186" name="AutoShape 18"/>
          <p:cNvSpPr>
            <a:spLocks noChangeArrowheads="1"/>
          </p:cNvSpPr>
          <p:nvPr/>
        </p:nvSpPr>
        <p:spPr bwMode="auto">
          <a:xfrm>
            <a:off x="755650" y="1852613"/>
            <a:ext cx="431800" cy="80962"/>
          </a:xfrm>
          <a:prstGeom prst="roundRect">
            <a:avLst>
              <a:gd name="adj" fmla="val 1468"/>
            </a:avLst>
          </a:pr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187" name="Text Box 19"/>
          <p:cNvSpPr txBox="1">
            <a:spLocks noChangeArrowheads="1"/>
          </p:cNvSpPr>
          <p:nvPr/>
        </p:nvSpPr>
        <p:spPr bwMode="auto">
          <a:xfrm>
            <a:off x="755650" y="1776413"/>
            <a:ext cx="942975" cy="198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9pPr>
          </a:lstStyle>
          <a:p>
            <a:pPr>
              <a:defRPr/>
            </a:pPr>
            <a:r>
              <a:rPr lang="en-US" sz="1100" b="1" dirty="0" smtClean="0">
                <a:solidFill>
                  <a:srgbClr val="999999"/>
                </a:solidFill>
              </a:rPr>
              <a:t>Cell</a:t>
            </a:r>
          </a:p>
        </p:txBody>
      </p:sp>
      <p:sp>
        <p:nvSpPr>
          <p:cNvPr id="41994" name="Text Box 19"/>
          <p:cNvSpPr txBox="1">
            <a:spLocks noChangeArrowheads="1"/>
          </p:cNvSpPr>
          <p:nvPr/>
        </p:nvSpPr>
        <p:spPr bwMode="auto">
          <a:xfrm>
            <a:off x="719138" y="3197225"/>
            <a:ext cx="879475" cy="107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9pPr>
          </a:lstStyle>
          <a:p>
            <a:pPr eaLnBrk="1" hangingPunct="1"/>
            <a:r>
              <a:rPr lang="en-US" sz="900">
                <a:solidFill>
                  <a:srgbClr val="999999"/>
                </a:solidFill>
              </a:rPr>
              <a:t>Cloud Controller</a:t>
            </a:r>
          </a:p>
        </p:txBody>
      </p:sp>
      <p:sp>
        <p:nvSpPr>
          <p:cNvPr id="3" name="TextBox 2"/>
          <p:cNvSpPr txBox="1"/>
          <p:nvPr/>
        </p:nvSpPr>
        <p:spPr>
          <a:xfrm>
            <a:off x="1657350" y="4735513"/>
            <a:ext cx="5829300" cy="338137"/>
          </a:xfrm>
          <a:prstGeom prst="rect">
            <a:avLst/>
          </a:prstGeom>
          <a:noFill/>
        </p:spPr>
        <p:txBody>
          <a:bodyPr wrap="none">
            <a:spAutoFit/>
          </a:bodyPr>
          <a:lstStyle/>
          <a:p>
            <a:pPr>
              <a:defRPr/>
            </a:pPr>
            <a:r>
              <a:rPr lang="en-US" sz="1600" dirty="0">
                <a:solidFill>
                  <a:schemeClr val="tx1">
                    <a:lumMod val="75000"/>
                  </a:schemeClr>
                </a:solidFill>
              </a:rPr>
              <a:t>http://</a:t>
            </a:r>
            <a:r>
              <a:rPr lang="en-US" sz="1600" dirty="0" err="1">
                <a:solidFill>
                  <a:schemeClr val="tx1">
                    <a:lumMod val="75000"/>
                  </a:schemeClr>
                </a:solidFill>
              </a:rPr>
              <a:t>docs.pivotal.io</a:t>
            </a:r>
            <a:r>
              <a:rPr lang="en-US" sz="1600" dirty="0">
                <a:solidFill>
                  <a:schemeClr val="tx1">
                    <a:lumMod val="75000"/>
                  </a:schemeClr>
                </a:solidFill>
              </a:rPr>
              <a:t>/</a:t>
            </a:r>
            <a:r>
              <a:rPr lang="en-US" sz="1600" dirty="0" err="1">
                <a:solidFill>
                  <a:schemeClr val="tx1">
                    <a:lumMod val="75000"/>
                  </a:schemeClr>
                </a:solidFill>
              </a:rPr>
              <a:t>pivotalcf</a:t>
            </a:r>
            <a:r>
              <a:rPr lang="en-US" sz="1600" dirty="0">
                <a:solidFill>
                  <a:schemeClr val="tx1">
                    <a:lumMod val="75000"/>
                  </a:schemeClr>
                </a:solidFill>
              </a:rPr>
              <a:t>/1-9/</a:t>
            </a:r>
            <a:r>
              <a:rPr lang="en-US" sz="1600" dirty="0" err="1">
                <a:solidFill>
                  <a:schemeClr val="tx1">
                    <a:lumMod val="75000"/>
                  </a:schemeClr>
                </a:solidFill>
              </a:rPr>
              <a:t>loggregator</a:t>
            </a:r>
            <a:r>
              <a:rPr lang="en-US" sz="1600" dirty="0">
                <a:solidFill>
                  <a:schemeClr val="tx1">
                    <a:lumMod val="75000"/>
                  </a:schemeClr>
                </a:solidFill>
              </a:rPr>
              <a:t>/</a:t>
            </a:r>
            <a:r>
              <a:rPr lang="en-US" sz="1600" dirty="0" err="1">
                <a:solidFill>
                  <a:schemeClr val="tx1">
                    <a:lumMod val="75000"/>
                  </a:schemeClr>
                </a:solidFill>
              </a:rPr>
              <a:t>architecture.html</a:t>
            </a:r>
            <a:endParaRPr lang="en-US" sz="1600" dirty="0">
              <a:solidFill>
                <a:schemeClr val="tx1">
                  <a:lumMod val="75000"/>
                </a:schemeClr>
              </a:solidFill>
            </a:endParaRPr>
          </a:p>
        </p:txBody>
      </p:sp>
      <p:sp>
        <p:nvSpPr>
          <p:cNvPr id="17" name="AutoShape 8"/>
          <p:cNvSpPr>
            <a:spLocks noChangeArrowheads="1"/>
          </p:cNvSpPr>
          <p:nvPr/>
        </p:nvSpPr>
        <p:spPr bwMode="auto">
          <a:xfrm>
            <a:off x="5100638" y="1454150"/>
            <a:ext cx="1068387" cy="796925"/>
          </a:xfrm>
          <a:prstGeom prst="star24">
            <a:avLst>
              <a:gd name="adj" fmla="val 38426"/>
            </a:avLst>
          </a:prstGeom>
          <a:solidFill>
            <a:schemeClr val="tx2"/>
          </a:solidFill>
          <a:ln w="9525" cap="flat">
            <a:solidFill>
              <a:srgbClr val="808080"/>
            </a:solidFill>
            <a:round/>
            <a:headEnd/>
            <a:tailEnd/>
          </a:ln>
          <a:effectLst/>
          <a:extLst/>
        </p:spPr>
        <p:txBody>
          <a:bodyPr wrap="none" lIns="90000" tIns="45000" rIns="90000" bIns="45000" anchor="ctr">
            <a:normAutofit lnSpcReduction="10000"/>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b="1" dirty="0">
                <a:solidFill>
                  <a:schemeClr val="bg1"/>
                </a:solidFill>
              </a:rPr>
              <a:t>Syslog</a:t>
            </a:r>
            <a:br>
              <a:rPr lang="en-US" sz="1200" b="1" dirty="0">
                <a:solidFill>
                  <a:schemeClr val="bg1"/>
                </a:solidFill>
              </a:rPr>
            </a:br>
            <a:r>
              <a:rPr lang="en-US" sz="1200" b="1" dirty="0">
                <a:solidFill>
                  <a:schemeClr val="bg1"/>
                </a:solidFill>
              </a:rPr>
              <a:t>Drains</a:t>
            </a:r>
          </a:p>
        </p:txBody>
      </p:sp>
      <p:sp>
        <p:nvSpPr>
          <p:cNvPr id="18" name="Line 10"/>
          <p:cNvSpPr>
            <a:spLocks noChangeShapeType="1"/>
          </p:cNvSpPr>
          <p:nvPr/>
        </p:nvSpPr>
        <p:spPr bwMode="auto">
          <a:xfrm flipV="1">
            <a:off x="4654550" y="2206625"/>
            <a:ext cx="549275" cy="431800"/>
          </a:xfrm>
          <a:prstGeom prst="line">
            <a:avLst/>
          </a:prstGeom>
          <a:noFill/>
          <a:ln w="54000" cap="flat">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19" name="Line 13"/>
          <p:cNvSpPr>
            <a:spLocks noChangeShapeType="1"/>
          </p:cNvSpPr>
          <p:nvPr/>
        </p:nvSpPr>
        <p:spPr bwMode="auto">
          <a:xfrm>
            <a:off x="7405688" y="2887663"/>
            <a:ext cx="828675" cy="14287"/>
          </a:xfrm>
          <a:prstGeom prst="line">
            <a:avLst/>
          </a:prstGeom>
          <a:noFill/>
          <a:ln w="54000" cap="flat">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41999" name="TextBox 1"/>
          <p:cNvSpPr txBox="1">
            <a:spLocks noChangeArrowheads="1"/>
          </p:cNvSpPr>
          <p:nvPr/>
        </p:nvSpPr>
        <p:spPr bwMode="auto">
          <a:xfrm>
            <a:off x="7505700" y="2963863"/>
            <a:ext cx="6842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t>Firehose</a:t>
            </a:r>
          </a:p>
        </p:txBody>
      </p:sp>
      <p:sp>
        <p:nvSpPr>
          <p:cNvPr id="21" name="Isosceles Triangle 20"/>
          <p:cNvSpPr/>
          <p:nvPr/>
        </p:nvSpPr>
        <p:spPr>
          <a:xfrm rot="5400000">
            <a:off x="8292307" y="2286794"/>
            <a:ext cx="677862" cy="552450"/>
          </a:xfrm>
          <a:prstGeom prst="triangl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Isosceles Triangle 22"/>
          <p:cNvSpPr/>
          <p:nvPr/>
        </p:nvSpPr>
        <p:spPr>
          <a:xfrm rot="5400000">
            <a:off x="8169275" y="2625726"/>
            <a:ext cx="676275" cy="552450"/>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2002" name="TextBox 18"/>
          <p:cNvSpPr txBox="1">
            <a:spLocks noChangeArrowheads="1"/>
          </p:cNvSpPr>
          <p:nvPr/>
        </p:nvSpPr>
        <p:spPr bwMode="auto">
          <a:xfrm>
            <a:off x="7937500" y="1938338"/>
            <a:ext cx="6413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t>Nozzles</a:t>
            </a:r>
          </a:p>
        </p:txBody>
      </p:sp>
      <p:sp>
        <p:nvSpPr>
          <p:cNvPr id="42003" name="TextBox 19"/>
          <p:cNvSpPr txBox="1">
            <a:spLocks noChangeArrowheads="1"/>
          </p:cNvSpPr>
          <p:nvPr/>
        </p:nvSpPr>
        <p:spPr bwMode="auto">
          <a:xfrm>
            <a:off x="8267700" y="2455863"/>
            <a:ext cx="6699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t>Datadog</a:t>
            </a:r>
          </a:p>
        </p:txBody>
      </p:sp>
      <p:sp>
        <p:nvSpPr>
          <p:cNvPr id="42004" name="TextBox 23"/>
          <p:cNvSpPr txBox="1">
            <a:spLocks noChangeArrowheads="1"/>
          </p:cNvSpPr>
          <p:nvPr/>
        </p:nvSpPr>
        <p:spPr bwMode="auto">
          <a:xfrm>
            <a:off x="8167688" y="2741613"/>
            <a:ext cx="527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t>Open</a:t>
            </a:r>
            <a:br>
              <a:rPr lang="en-US" sz="1000"/>
            </a:br>
            <a:r>
              <a:rPr lang="en-US" sz="1000"/>
              <a:t>TSDB</a:t>
            </a:r>
          </a:p>
        </p:txBody>
      </p:sp>
    </p:spTree>
    <p:extLst>
      <p:ext uri="{BB962C8B-B14F-4D97-AF65-F5344CB8AC3E}">
        <p14:creationId xmlns:p14="http://schemas.microsoft.com/office/powerpoint/2010/main" val="15691907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ChangeArrowheads="1"/>
          </p:cNvSpPr>
          <p:nvPr>
            <p:ph type="title"/>
          </p:nvPr>
        </p:nvSpPr>
        <p:spPr/>
        <p:txBody>
          <a:bodyPr/>
          <a:lstStyle/>
          <a:p>
            <a:r>
              <a:rPr lang="en-US" sz="3200" dirty="0" err="1">
                <a:solidFill>
                  <a:srgbClr val="FFFFFF"/>
                </a:solidFill>
                <a:latin typeface="Arial" charset="0"/>
              </a:rPr>
              <a:t>cf</a:t>
            </a:r>
            <a:r>
              <a:rPr lang="en-US" sz="3200" dirty="0">
                <a:solidFill>
                  <a:srgbClr val="FFFFFF"/>
                </a:solidFill>
                <a:latin typeface="Arial" charset="0"/>
              </a:rPr>
              <a:t> logs- Behind the Scenes</a:t>
            </a:r>
          </a:p>
        </p:txBody>
      </p:sp>
      <p:sp>
        <p:nvSpPr>
          <p:cNvPr id="44034" name="Rectangle 2"/>
          <p:cNvSpPr>
            <a:spLocks noGrp="1" noChangeArrowheads="1"/>
          </p:cNvSpPr>
          <p:nvPr>
            <p:ph idx="1"/>
          </p:nvPr>
        </p:nvSpPr>
        <p:spPr>
          <a:xfrm>
            <a:off x="457200" y="876300"/>
            <a:ext cx="8229600" cy="1839913"/>
          </a:xfrm>
        </p:spPr>
        <p:txBody>
          <a:bodyPr/>
          <a:lstStyle/>
          <a:p>
            <a:r>
              <a:rPr lang="en-US" dirty="0">
                <a:solidFill>
                  <a:srgbClr val="FFFFFF"/>
                </a:solidFill>
                <a:latin typeface="Arial" charset="0"/>
              </a:rPr>
              <a:t>A component of the </a:t>
            </a:r>
            <a:r>
              <a:rPr lang="en-US" dirty="0" err="1">
                <a:solidFill>
                  <a:srgbClr val="FFFFFF"/>
                </a:solidFill>
                <a:latin typeface="Arial" charset="0"/>
              </a:rPr>
              <a:t>Loggregator</a:t>
            </a:r>
            <a:r>
              <a:rPr lang="en-US" dirty="0">
                <a:solidFill>
                  <a:srgbClr val="FFFFFF"/>
                </a:solidFill>
                <a:latin typeface="Arial" charset="0"/>
              </a:rPr>
              <a:t> system called the Traffic Controller receives and responds to requests for logs and metrics</a:t>
            </a:r>
          </a:p>
          <a:p>
            <a:pPr lvl="1"/>
            <a:endParaRPr lang="en-US" dirty="0">
              <a:latin typeface="Arial" charset="0"/>
            </a:endParaRPr>
          </a:p>
          <a:p>
            <a:endParaRPr lang="en-US" dirty="0">
              <a:latin typeface="Arial" charset="0"/>
            </a:endParaRPr>
          </a:p>
          <a:p>
            <a:endParaRPr lang="en-US" dirty="0">
              <a:latin typeface="Arial" charset="0"/>
            </a:endParaRPr>
          </a:p>
        </p:txBody>
      </p:sp>
      <p:sp>
        <p:nvSpPr>
          <p:cNvPr id="21" name="AutoShape 3"/>
          <p:cNvSpPr>
            <a:spLocks noChangeArrowheads="1"/>
          </p:cNvSpPr>
          <p:nvPr/>
        </p:nvSpPr>
        <p:spPr bwMode="auto">
          <a:xfrm>
            <a:off x="1103313" y="2190750"/>
            <a:ext cx="3941762" cy="2165350"/>
          </a:xfrm>
          <a:prstGeom prst="roundRect">
            <a:avLst>
              <a:gd name="adj" fmla="val 8222"/>
            </a:avLst>
          </a:prstGeom>
          <a:gradFill rotWithShape="0">
            <a:gsLst>
              <a:gs pos="0">
                <a:srgbClr val="D9D9D9"/>
              </a:gs>
              <a:gs pos="100000">
                <a:srgbClr val="F2F2F2"/>
              </a:gs>
            </a:gsLst>
            <a:lin ang="5400000" scaled="1"/>
          </a:gradFill>
          <a:ln w="9360" cap="sq">
            <a:solidFill>
              <a:srgbClr val="7F7F7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 name="AutoShape 4"/>
          <p:cNvSpPr>
            <a:spLocks noChangeArrowheads="1"/>
          </p:cNvSpPr>
          <p:nvPr/>
        </p:nvSpPr>
        <p:spPr bwMode="auto">
          <a:xfrm rot="16200000">
            <a:off x="3239294" y="3024981"/>
            <a:ext cx="2351088" cy="485775"/>
          </a:xfrm>
          <a:prstGeom prst="roundRect">
            <a:avLst>
              <a:gd name="adj" fmla="val 8685"/>
            </a:avLst>
          </a:prstGeom>
          <a:solidFill>
            <a:srgbClr val="0A1831">
              <a:alpha val="25000"/>
            </a:srgb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dirty="0">
                <a:solidFill>
                  <a:srgbClr val="F2F2F2"/>
                </a:solidFill>
                <a:latin typeface="+mn-lt"/>
              </a:rPr>
              <a:t>Router</a:t>
            </a:r>
          </a:p>
        </p:txBody>
      </p:sp>
      <p:sp>
        <p:nvSpPr>
          <p:cNvPr id="23" name="Rectangle 5"/>
          <p:cNvSpPr>
            <a:spLocks noChangeArrowheads="1"/>
          </p:cNvSpPr>
          <p:nvPr/>
        </p:nvSpPr>
        <p:spPr bwMode="auto">
          <a:xfrm>
            <a:off x="671513" y="2262188"/>
            <a:ext cx="2201862"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ormAutofit/>
          </a:bodyPr>
          <a:lstStyle/>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solidFill>
                  <a:srgbClr val="000000"/>
                </a:solidFill>
                <a:latin typeface="+mn-lt"/>
              </a:rPr>
              <a:t>Cloud Foundry</a:t>
            </a:r>
          </a:p>
          <a:p>
            <a:pPr alg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solidFill>
                  <a:srgbClr val="000000"/>
                </a:solidFill>
                <a:latin typeface="+mn-lt"/>
              </a:rPr>
              <a:t>Elastic Runtime</a:t>
            </a:r>
          </a:p>
        </p:txBody>
      </p:sp>
      <p:sp>
        <p:nvSpPr>
          <p:cNvPr id="24" name="Freeform 6"/>
          <p:cNvSpPr>
            <a:spLocks noChangeArrowheads="1"/>
          </p:cNvSpPr>
          <p:nvPr/>
        </p:nvSpPr>
        <p:spPr bwMode="auto">
          <a:xfrm>
            <a:off x="4265613" y="2447925"/>
            <a:ext cx="298450" cy="223838"/>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3925 60544"/>
              <a:gd name="G40" fmla="+- 3127 0 0"/>
              <a:gd name="G41" fmla="+- 54307 0 0"/>
              <a:gd name="G42" fmla="+- 39950 0 0"/>
              <a:gd name="G43" fmla="*/ 1 0 0"/>
              <a:gd name="G44" fmla="+- 1 0 0"/>
              <a:gd name="T0" fmla="*/ 335323 w 763984"/>
              <a:gd name="T1" fmla="*/ 444979 h 763984"/>
              <a:gd name="T2" fmla="*/ 335323 w 763984"/>
              <a:gd name="T3" fmla="*/ 590998 h 763984"/>
              <a:gd name="T4" fmla="*/ 261293 w 763984"/>
              <a:gd name="T5" fmla="*/ 590998 h 763984"/>
              <a:gd name="T6" fmla="*/ 381992 w 763984"/>
              <a:gd name="T7" fmla="*/ 747629 h 763984"/>
              <a:gd name="T8" fmla="*/ 502691 w 763984"/>
              <a:gd name="T9" fmla="*/ 590998 h 763984"/>
              <a:gd name="T10" fmla="*/ 428661 w 763984"/>
              <a:gd name="T11" fmla="*/ 590998 h 763984"/>
              <a:gd name="T12" fmla="*/ 428661 w 763984"/>
              <a:gd name="T13" fmla="*/ 444979 h 763984"/>
              <a:gd name="T14" fmla="*/ 335323 w 763984"/>
              <a:gd name="T15" fmla="*/ 444979 h 763984"/>
              <a:gd name="T16" fmla="*/ 578572 w 763984"/>
              <a:gd name="T17" fmla="*/ 261293 h 763984"/>
              <a:gd name="T18" fmla="*/ 421941 w 763984"/>
              <a:gd name="T19" fmla="*/ 381992 h 763984"/>
              <a:gd name="T20" fmla="*/ 578572 w 763984"/>
              <a:gd name="T21" fmla="*/ 502691 h 763984"/>
              <a:gd name="T22" fmla="*/ 578572 w 763984"/>
              <a:gd name="T23" fmla="*/ 428661 h 763984"/>
              <a:gd name="T24" fmla="*/ 724591 w 763984"/>
              <a:gd name="T25" fmla="*/ 428661 h 763984"/>
              <a:gd name="T26" fmla="*/ 724591 w 763984"/>
              <a:gd name="T27" fmla="*/ 335323 h 763984"/>
              <a:gd name="T28" fmla="*/ 578572 w 763984"/>
              <a:gd name="T29" fmla="*/ 335323 h 763984"/>
              <a:gd name="T30" fmla="*/ 578572 w 763984"/>
              <a:gd name="T31" fmla="*/ 261293 h 763984"/>
              <a:gd name="T32" fmla="*/ 185411 w 763984"/>
              <a:gd name="T33" fmla="*/ 261293 h 763984"/>
              <a:gd name="T34" fmla="*/ 185411 w 763984"/>
              <a:gd name="T35" fmla="*/ 335323 h 763984"/>
              <a:gd name="T36" fmla="*/ 39392 w 763984"/>
              <a:gd name="T37" fmla="*/ 335323 h 763984"/>
              <a:gd name="T38" fmla="*/ 39392 w 763984"/>
              <a:gd name="T39" fmla="*/ 428661 h 763984"/>
              <a:gd name="T40" fmla="*/ 185411 w 763984"/>
              <a:gd name="T41" fmla="*/ 428661 h 763984"/>
              <a:gd name="T42" fmla="*/ 185411 w 763984"/>
              <a:gd name="T43" fmla="*/ 502691 h 763984"/>
              <a:gd name="T44" fmla="*/ 342042 w 763984"/>
              <a:gd name="T45" fmla="*/ 381992 h 763984"/>
              <a:gd name="T46" fmla="*/ 185411 w 763984"/>
              <a:gd name="T47" fmla="*/ 261293 h 763984"/>
              <a:gd name="T48" fmla="*/ 381992 w 763984"/>
              <a:gd name="T49" fmla="*/ 16356 h 763984"/>
              <a:gd name="T50" fmla="*/ 261293 w 763984"/>
              <a:gd name="T51" fmla="*/ 172987 h 763984"/>
              <a:gd name="T52" fmla="*/ 335323 w 763984"/>
              <a:gd name="T53" fmla="*/ 172987 h 763984"/>
              <a:gd name="T54" fmla="*/ 335323 w 763984"/>
              <a:gd name="T55" fmla="*/ 319006 h 763984"/>
              <a:gd name="T56" fmla="*/ 428661 w 763984"/>
              <a:gd name="T57" fmla="*/ 319006 h 763984"/>
              <a:gd name="T58" fmla="*/ 428661 w 763984"/>
              <a:gd name="T59" fmla="*/ 172987 h 763984"/>
              <a:gd name="T60" fmla="*/ 502691 w 763984"/>
              <a:gd name="T61" fmla="*/ 172987 h 763984"/>
              <a:gd name="T62" fmla="*/ 381992 w 763984"/>
              <a:gd name="T63" fmla="*/ 16356 h 763984"/>
              <a:gd name="T64" fmla="*/ 381992 w 763984"/>
              <a:gd name="T65" fmla="*/ 0 h 763984"/>
              <a:gd name="T66" fmla="*/ 763984 w 763984"/>
              <a:gd name="T67" fmla="*/ 381992 h 763984"/>
              <a:gd name="T68" fmla="*/ 381992 w 763984"/>
              <a:gd name="T69" fmla="*/ 763984 h 763984"/>
              <a:gd name="T70" fmla="*/ 0 w 763984"/>
              <a:gd name="T71" fmla="*/ 381992 h 763984"/>
              <a:gd name="T72" fmla="*/ 381992 w 763984"/>
              <a:gd name="T73" fmla="*/ 0 h 763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3984" h="763984">
                <a:moveTo>
                  <a:pt x="335323" y="444979"/>
                </a:moveTo>
                <a:lnTo>
                  <a:pt x="335323" y="590998"/>
                </a:lnTo>
                <a:lnTo>
                  <a:pt x="261293" y="590998"/>
                </a:lnTo>
                <a:lnTo>
                  <a:pt x="381992" y="747629"/>
                </a:lnTo>
                <a:lnTo>
                  <a:pt x="502691" y="590998"/>
                </a:lnTo>
                <a:lnTo>
                  <a:pt x="428661" y="590998"/>
                </a:lnTo>
                <a:lnTo>
                  <a:pt x="428661" y="444979"/>
                </a:lnTo>
                <a:lnTo>
                  <a:pt x="335323" y="444979"/>
                </a:lnTo>
                <a:close/>
                <a:moveTo>
                  <a:pt x="578572" y="261293"/>
                </a:moveTo>
                <a:lnTo>
                  <a:pt x="421941" y="381992"/>
                </a:lnTo>
                <a:lnTo>
                  <a:pt x="578572" y="502691"/>
                </a:lnTo>
                <a:lnTo>
                  <a:pt x="578572" y="428661"/>
                </a:lnTo>
                <a:lnTo>
                  <a:pt x="724591" y="428661"/>
                </a:lnTo>
                <a:lnTo>
                  <a:pt x="724591" y="335323"/>
                </a:lnTo>
                <a:lnTo>
                  <a:pt x="578572" y="335323"/>
                </a:lnTo>
                <a:lnTo>
                  <a:pt x="578572" y="261293"/>
                </a:lnTo>
                <a:close/>
                <a:moveTo>
                  <a:pt x="185411" y="261293"/>
                </a:moveTo>
                <a:lnTo>
                  <a:pt x="185411" y="335323"/>
                </a:lnTo>
                <a:lnTo>
                  <a:pt x="39392" y="335323"/>
                </a:lnTo>
                <a:lnTo>
                  <a:pt x="39392" y="428661"/>
                </a:lnTo>
                <a:lnTo>
                  <a:pt x="185411" y="428661"/>
                </a:lnTo>
                <a:lnTo>
                  <a:pt x="185411" y="502691"/>
                </a:lnTo>
                <a:lnTo>
                  <a:pt x="342042" y="381992"/>
                </a:lnTo>
                <a:lnTo>
                  <a:pt x="185411" y="261293"/>
                </a:lnTo>
                <a:close/>
                <a:moveTo>
                  <a:pt x="381992" y="16356"/>
                </a:moveTo>
                <a:lnTo>
                  <a:pt x="261293" y="172987"/>
                </a:lnTo>
                <a:lnTo>
                  <a:pt x="335323" y="172987"/>
                </a:lnTo>
                <a:lnTo>
                  <a:pt x="335323" y="319006"/>
                </a:lnTo>
                <a:lnTo>
                  <a:pt x="428661" y="319006"/>
                </a:lnTo>
                <a:lnTo>
                  <a:pt x="428661" y="172987"/>
                </a:lnTo>
                <a:lnTo>
                  <a:pt x="502691" y="172987"/>
                </a:lnTo>
                <a:lnTo>
                  <a:pt x="381992" y="16356"/>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31" name="AutoShape 13"/>
          <p:cNvSpPr>
            <a:spLocks noChangeArrowheads="1"/>
          </p:cNvSpPr>
          <p:nvPr/>
        </p:nvSpPr>
        <p:spPr bwMode="auto">
          <a:xfrm>
            <a:off x="1878013" y="3248025"/>
            <a:ext cx="1989137" cy="430213"/>
          </a:xfrm>
          <a:prstGeom prst="roundRect">
            <a:avLst>
              <a:gd name="adj" fmla="val 4579"/>
            </a:avLst>
          </a:prstGeom>
          <a:solidFill>
            <a:srgbClr val="D2D2F4"/>
          </a:solidFill>
          <a:ln>
            <a:noFill/>
          </a:ln>
          <a:effectLst>
            <a:outerShdw blurRad="63500" dist="23040" dir="5400000" algn="ctr" rotWithShape="0">
              <a:srgbClr val="808080">
                <a:alpha val="35036"/>
              </a:srgbClr>
            </a:outerShdw>
          </a:effectLst>
          <a:extLst>
            <a:ext uri="{91240B29-F687-4f45-9708-019B960494DF}">
              <a14:hiddenLine xmlns:a14="http://schemas.microsoft.com/office/drawing/2010/main" w="9525" cap="flat">
                <a:solidFill>
                  <a:srgbClr val="808080"/>
                </a:solidFill>
                <a:round/>
                <a:headEnd/>
                <a:tailEnd/>
              </a14:hiddenLine>
            </a:ext>
          </a:extLst>
        </p:spPr>
        <p:txBody>
          <a:bodyPr lIns="320040" tIns="0" rIns="0" bIns="0" anchor="ctr">
            <a:normAutofit fontScale="92500" lnSpcReduction="10000"/>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dirty="0" err="1">
                <a:solidFill>
                  <a:srgbClr val="000000"/>
                </a:solidFill>
              </a:rPr>
              <a:t>Loggregator</a:t>
            </a:r>
            <a:r>
              <a:rPr lang="en-US" sz="1600" dirty="0">
                <a:solidFill>
                  <a:srgbClr val="000000"/>
                </a:solidFill>
              </a:rPr>
              <a:t/>
            </a:r>
            <a:br>
              <a:rPr lang="en-US" sz="1600" dirty="0">
                <a:solidFill>
                  <a:srgbClr val="000000"/>
                </a:solidFill>
              </a:rPr>
            </a:br>
            <a:r>
              <a:rPr lang="en-US" sz="1600" dirty="0">
                <a:solidFill>
                  <a:srgbClr val="000000"/>
                </a:solidFill>
              </a:rPr>
              <a:t>Traffic Controller</a:t>
            </a:r>
          </a:p>
        </p:txBody>
      </p:sp>
      <p:sp>
        <p:nvSpPr>
          <p:cNvPr id="34" name="Text Box 16"/>
          <p:cNvSpPr txBox="1">
            <a:spLocks noChangeArrowheads="1"/>
          </p:cNvSpPr>
          <p:nvPr/>
        </p:nvSpPr>
        <p:spPr bwMode="auto">
          <a:xfrm>
            <a:off x="5768975" y="3271838"/>
            <a:ext cx="2503488"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760" tIns="50760" rIns="50760" bIns="50760" anchor="ctr">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FF"/>
                </a:solidFill>
                <a:latin typeface="Arial" charset="0"/>
                <a:ea typeface="ＭＳ Ｐゴシック" charset="0"/>
                <a:cs typeface="ＭＳ Ｐゴシック" charset="0"/>
              </a:defRPr>
            </a:lvl9pPr>
          </a:lstStyle>
          <a:p>
            <a:pPr algn="ctr">
              <a:defRPr/>
            </a:pPr>
            <a:r>
              <a:rPr lang="en-US" sz="1800" b="1" dirty="0" err="1" smtClean="0">
                <a:solidFill>
                  <a:schemeClr val="bg2"/>
                </a:solidFill>
                <a:latin typeface="+mn-lt"/>
                <a:cs typeface="Courier New"/>
              </a:rPr>
              <a:t>cf</a:t>
            </a:r>
            <a:r>
              <a:rPr lang="en-US" sz="1800" b="1" dirty="0" smtClean="0">
                <a:solidFill>
                  <a:schemeClr val="bg2"/>
                </a:solidFill>
                <a:latin typeface="+mn-lt"/>
                <a:cs typeface="Courier New"/>
              </a:rPr>
              <a:t> logs </a:t>
            </a:r>
            <a:r>
              <a:rPr lang="en-US" sz="1800" b="1" dirty="0" err="1" smtClean="0">
                <a:solidFill>
                  <a:schemeClr val="bg2"/>
                </a:solidFill>
                <a:latin typeface="+mn-lt"/>
                <a:cs typeface="Courier New"/>
              </a:rPr>
              <a:t>MyApp</a:t>
            </a:r>
            <a:endParaRPr lang="en-US" sz="1800" b="1" dirty="0" smtClean="0">
              <a:solidFill>
                <a:schemeClr val="bg2"/>
              </a:solidFill>
              <a:latin typeface="+mn-lt"/>
              <a:cs typeface="Courier New"/>
            </a:endParaRPr>
          </a:p>
        </p:txBody>
      </p:sp>
      <p:cxnSp>
        <p:nvCxnSpPr>
          <p:cNvPr id="35" name="AutoShape 17"/>
          <p:cNvCxnSpPr>
            <a:cxnSpLocks noChangeShapeType="1"/>
          </p:cNvCxnSpPr>
          <p:nvPr/>
        </p:nvCxnSpPr>
        <p:spPr bwMode="auto">
          <a:xfrm flipH="1">
            <a:off x="3867150" y="3552825"/>
            <a:ext cx="2151063" cy="0"/>
          </a:xfrm>
          <a:prstGeom prst="straightConnector1">
            <a:avLst/>
          </a:prstGeom>
          <a:noFill/>
          <a:ln w="25560" cap="sq">
            <a:solidFill>
              <a:srgbClr val="00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Tree>
    <p:extLst>
      <p:ext uri="{BB962C8B-B14F-4D97-AF65-F5344CB8AC3E}">
        <p14:creationId xmlns:p14="http://schemas.microsoft.com/office/powerpoint/2010/main" val="321858360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1" name="Group 65"/>
          <p:cNvGrpSpPr>
            <a:grpSpLocks/>
          </p:cNvGrpSpPr>
          <p:nvPr/>
        </p:nvGrpSpPr>
        <p:grpSpPr bwMode="auto">
          <a:xfrm>
            <a:off x="7048500" y="892175"/>
            <a:ext cx="1744663" cy="885825"/>
            <a:chOff x="6775984" y="840178"/>
            <a:chExt cx="1744133" cy="886964"/>
          </a:xfrm>
        </p:grpSpPr>
        <p:sp>
          <p:nvSpPr>
            <p:cNvPr id="223" name="AutoShape 1"/>
            <p:cNvSpPr>
              <a:spLocks noChangeArrowheads="1"/>
            </p:cNvSpPr>
            <p:nvPr/>
          </p:nvSpPr>
          <p:spPr bwMode="auto">
            <a:xfrm>
              <a:off x="6775984" y="840178"/>
              <a:ext cx="1744133" cy="864710"/>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pPr>
                <a:defRPr/>
              </a:pPr>
              <a:r>
                <a:rPr lang="en-US" dirty="0"/>
                <a:t> </a:t>
              </a:r>
            </a:p>
          </p:txBody>
        </p:sp>
        <p:grpSp>
          <p:nvGrpSpPr>
            <p:cNvPr id="20580" name="Shape 179"/>
            <p:cNvGrpSpPr>
              <a:grpSpLocks/>
            </p:cNvGrpSpPr>
            <p:nvPr/>
          </p:nvGrpSpPr>
          <p:grpSpPr bwMode="auto">
            <a:xfrm>
              <a:off x="6847703" y="928524"/>
              <a:ext cx="1621611" cy="798618"/>
              <a:chOff x="1163919" y="1239446"/>
              <a:chExt cx="1621611" cy="798618"/>
            </a:xfrm>
          </p:grpSpPr>
          <p:grpSp>
            <p:nvGrpSpPr>
              <p:cNvPr id="20581" name="Shape 181"/>
              <p:cNvGrpSpPr>
                <a:grpSpLocks/>
              </p:cNvGrpSpPr>
              <p:nvPr/>
            </p:nvGrpSpPr>
            <p:grpSpPr bwMode="auto">
              <a:xfrm>
                <a:off x="1163919" y="1239446"/>
                <a:ext cx="1621611" cy="568476"/>
                <a:chOff x="5481921" y="2721113"/>
                <a:chExt cx="1621611" cy="568476"/>
              </a:xfrm>
            </p:grpSpPr>
            <p:sp>
              <p:nvSpPr>
                <p:cNvPr id="20583" name="Shape 182"/>
                <p:cNvSpPr>
                  <a:spLocks noChangeArrowheads="1"/>
                </p:cNvSpPr>
                <p:nvPr/>
              </p:nvSpPr>
              <p:spPr bwMode="auto">
                <a:xfrm>
                  <a:off x="5481921" y="2721113"/>
                  <a:ext cx="1613145" cy="272143"/>
                </a:xfrm>
                <a:prstGeom prst="roundRect">
                  <a:avLst>
                    <a:gd name="adj" fmla="val 17741"/>
                  </a:avLst>
                </a:prstGeom>
                <a:solidFill>
                  <a:srgbClr val="33928A"/>
                </a:solidFill>
                <a:ln w="9525">
                  <a:solidFill>
                    <a:srgbClr val="FFFFFF"/>
                  </a:solidFill>
                  <a:round/>
                  <a:headEnd/>
                  <a:tailEnd/>
                </a:ln>
              </p:spPr>
              <p:txBody>
                <a:bodyPr lIns="91425" tIns="0" rIns="91425" bIns="0" anchor="ctr"/>
                <a:lstStyle/>
                <a:p>
                  <a:pPr>
                    <a:buClr>
                      <a:srgbClr val="F2F2F2"/>
                    </a:buClr>
                    <a:buSzPct val="25000"/>
                    <a:buFont typeface="Calibri" charset="0"/>
                    <a:buNone/>
                  </a:pPr>
                  <a:r>
                    <a:rPr lang="en-US" sz="1200">
                      <a:solidFill>
                        <a:srgbClr val="F2F2F2"/>
                      </a:solidFill>
                      <a:latin typeface="Calibri" charset="0"/>
                      <a:cs typeface="Calibri" charset="0"/>
                      <a:sym typeface="Calibri" charset="0"/>
                    </a:rPr>
                    <a:t>Ops Manager UI</a:t>
                  </a:r>
                </a:p>
              </p:txBody>
            </p:sp>
            <p:sp>
              <p:nvSpPr>
                <p:cNvPr id="20584" name="Shape 183"/>
                <p:cNvSpPr>
                  <a:spLocks noChangeArrowheads="1"/>
                </p:cNvSpPr>
                <p:nvPr/>
              </p:nvSpPr>
              <p:spPr bwMode="auto">
                <a:xfrm>
                  <a:off x="5490387" y="3017446"/>
                  <a:ext cx="1613145" cy="272143"/>
                </a:xfrm>
                <a:prstGeom prst="roundRect">
                  <a:avLst>
                    <a:gd name="adj" fmla="val 17741"/>
                  </a:avLst>
                </a:prstGeom>
                <a:solidFill>
                  <a:srgbClr val="33928A"/>
                </a:solidFill>
                <a:ln w="9525">
                  <a:solidFill>
                    <a:srgbClr val="FFFFFF"/>
                  </a:solidFill>
                  <a:round/>
                  <a:headEnd/>
                  <a:tailEnd/>
                </a:ln>
              </p:spPr>
              <p:txBody>
                <a:bodyPr lIns="91425" tIns="0" rIns="91425" bIns="0" anchor="ctr"/>
                <a:lstStyle/>
                <a:p>
                  <a:pPr>
                    <a:buClr>
                      <a:srgbClr val="F2F2F2"/>
                    </a:buClr>
                    <a:buSzPct val="25000"/>
                    <a:buFont typeface="Calibri" charset="0"/>
                    <a:buNone/>
                  </a:pPr>
                  <a:r>
                    <a:rPr lang="en-US" sz="1200">
                      <a:solidFill>
                        <a:srgbClr val="F2F2F2"/>
                      </a:solidFill>
                      <a:latin typeface="Calibri" charset="0"/>
                      <a:cs typeface="Calibri" charset="0"/>
                      <a:sym typeface="Calibri" charset="0"/>
                    </a:rPr>
                    <a:t>Ops Manager Director</a:t>
                  </a:r>
                </a:p>
              </p:txBody>
            </p:sp>
            <p:sp>
              <p:nvSpPr>
                <p:cNvPr id="101" name="Shape 184"/>
                <p:cNvSpPr/>
                <p:nvPr/>
              </p:nvSpPr>
              <p:spPr>
                <a:xfrm rot="-2700000">
                  <a:off x="6784559" y="2807616"/>
                  <a:ext cx="269793" cy="98552"/>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sz="1200">
                    <a:solidFill>
                      <a:schemeClr val="lt1"/>
                    </a:solidFill>
                    <a:latin typeface="Arial"/>
                    <a:ea typeface="Arial"/>
                    <a:cs typeface="Arial"/>
                    <a:sym typeface="Arial"/>
                    <a:rtl val="0"/>
                  </a:endParaRPr>
                </a:p>
              </p:txBody>
            </p:sp>
          </p:grpSp>
          <p:sp>
            <p:nvSpPr>
              <p:cNvPr id="20582" name="Shape 185"/>
              <p:cNvSpPr txBox="1">
                <a:spLocks noChangeArrowheads="1"/>
              </p:cNvSpPr>
              <p:nvPr/>
            </p:nvSpPr>
            <p:spPr bwMode="auto">
              <a:xfrm>
                <a:off x="1169700" y="1761066"/>
                <a:ext cx="1587544"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buClr>
                    <a:srgbClr val="4D4D4D"/>
                  </a:buClr>
                  <a:buSzPct val="25000"/>
                  <a:buFont typeface="Arial" charset="0"/>
                  <a:buNone/>
                </a:pPr>
                <a:r>
                  <a:rPr lang="en-US" sz="1200">
                    <a:solidFill>
                      <a:srgbClr val="4D4D4D"/>
                    </a:solidFill>
                    <a:cs typeface="Arial" charset="0"/>
                    <a:sym typeface="Arial" charset="0"/>
                  </a:rPr>
                  <a:t>Operations Manager</a:t>
                </a:r>
              </a:p>
            </p:txBody>
          </p:sp>
        </p:grpSp>
      </p:grpSp>
      <p:grpSp>
        <p:nvGrpSpPr>
          <p:cNvPr id="20482" name="Group 227"/>
          <p:cNvGrpSpPr>
            <a:grpSpLocks/>
          </p:cNvGrpSpPr>
          <p:nvPr/>
        </p:nvGrpSpPr>
        <p:grpSpPr bwMode="auto">
          <a:xfrm>
            <a:off x="7064375" y="1936750"/>
            <a:ext cx="1743075" cy="896938"/>
            <a:chOff x="6775984" y="1967163"/>
            <a:chExt cx="1744133" cy="896936"/>
          </a:xfrm>
        </p:grpSpPr>
        <p:sp>
          <p:nvSpPr>
            <p:cNvPr id="229" name="AutoShape 1"/>
            <p:cNvSpPr>
              <a:spLocks noChangeArrowheads="1"/>
            </p:cNvSpPr>
            <p:nvPr/>
          </p:nvSpPr>
          <p:spPr bwMode="auto">
            <a:xfrm>
              <a:off x="6775984" y="1967163"/>
              <a:ext cx="1744133" cy="865186"/>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pPr>
                <a:defRPr/>
              </a:pPr>
              <a:r>
                <a:rPr lang="en-US" dirty="0"/>
                <a:t> </a:t>
              </a:r>
            </a:p>
          </p:txBody>
        </p:sp>
        <p:grpSp>
          <p:nvGrpSpPr>
            <p:cNvPr id="20572" name="Shape 194"/>
            <p:cNvGrpSpPr>
              <a:grpSpLocks/>
            </p:cNvGrpSpPr>
            <p:nvPr/>
          </p:nvGrpSpPr>
          <p:grpSpPr bwMode="auto">
            <a:xfrm>
              <a:off x="6847707" y="2014681"/>
              <a:ext cx="1613145" cy="849418"/>
              <a:chOff x="6430190" y="1230979"/>
              <a:chExt cx="1613145" cy="849418"/>
            </a:xfrm>
          </p:grpSpPr>
          <p:grpSp>
            <p:nvGrpSpPr>
              <p:cNvPr id="20573" name="Shape 196"/>
              <p:cNvGrpSpPr>
                <a:grpSpLocks/>
              </p:cNvGrpSpPr>
              <p:nvPr/>
            </p:nvGrpSpPr>
            <p:grpSpPr bwMode="auto">
              <a:xfrm>
                <a:off x="6430190" y="1230979"/>
                <a:ext cx="1613145" cy="568473"/>
                <a:chOff x="5490387" y="1527312"/>
                <a:chExt cx="1613145" cy="568473"/>
              </a:xfrm>
            </p:grpSpPr>
            <p:sp>
              <p:nvSpPr>
                <p:cNvPr id="20576" name="Shape 197"/>
                <p:cNvSpPr>
                  <a:spLocks noChangeArrowheads="1"/>
                </p:cNvSpPr>
                <p:nvPr/>
              </p:nvSpPr>
              <p:spPr bwMode="auto">
                <a:xfrm>
                  <a:off x="5490387" y="1527312"/>
                  <a:ext cx="1613145" cy="272143"/>
                </a:xfrm>
                <a:prstGeom prst="roundRect">
                  <a:avLst>
                    <a:gd name="adj" fmla="val 17741"/>
                  </a:avLst>
                </a:prstGeom>
                <a:solidFill>
                  <a:srgbClr val="33928A"/>
                </a:solidFill>
                <a:ln w="9525">
                  <a:solidFill>
                    <a:srgbClr val="FFFFFF"/>
                  </a:solidFill>
                  <a:round/>
                  <a:headEnd/>
                  <a:tailEnd/>
                </a:ln>
              </p:spPr>
              <p:txBody>
                <a:bodyPr lIns="91425" tIns="0" rIns="91425" bIns="0" anchor="ctr"/>
                <a:lstStyle/>
                <a:p>
                  <a:pPr>
                    <a:buClr>
                      <a:srgbClr val="F2F2F2"/>
                    </a:buClr>
                    <a:buSzPct val="25000"/>
                    <a:buFont typeface="Calibri" charset="0"/>
                    <a:buNone/>
                  </a:pPr>
                  <a:r>
                    <a:rPr lang="en-US" sz="1200">
                      <a:solidFill>
                        <a:srgbClr val="F2F2F2"/>
                      </a:solidFill>
                      <a:latin typeface="Calibri" charset="0"/>
                      <a:cs typeface="Calibri" charset="0"/>
                      <a:sym typeface="Calibri" charset="0"/>
                    </a:rPr>
                    <a:t>Service Broker</a:t>
                  </a:r>
                </a:p>
              </p:txBody>
            </p:sp>
            <p:sp>
              <p:nvSpPr>
                <p:cNvPr id="20577" name="Shape 198"/>
                <p:cNvSpPr>
                  <a:spLocks noChangeArrowheads="1"/>
                </p:cNvSpPr>
                <p:nvPr/>
              </p:nvSpPr>
              <p:spPr bwMode="auto">
                <a:xfrm>
                  <a:off x="5490387" y="1823643"/>
                  <a:ext cx="1613145" cy="272143"/>
                </a:xfrm>
                <a:prstGeom prst="roundRect">
                  <a:avLst>
                    <a:gd name="adj" fmla="val 17741"/>
                  </a:avLst>
                </a:prstGeom>
                <a:solidFill>
                  <a:srgbClr val="33928A"/>
                </a:solidFill>
                <a:ln w="9525">
                  <a:solidFill>
                    <a:srgbClr val="FFFFFF"/>
                  </a:solidFill>
                  <a:round/>
                  <a:headEnd/>
                  <a:tailEnd/>
                </a:ln>
              </p:spPr>
              <p:txBody>
                <a:bodyPr lIns="91425" tIns="0" rIns="91425" bIns="0" anchor="ctr"/>
                <a:lstStyle/>
                <a:p>
                  <a:pPr>
                    <a:buClr>
                      <a:srgbClr val="F2F2F2"/>
                    </a:buClr>
                    <a:buSzPct val="25000"/>
                    <a:buFont typeface="Calibri" charset="0"/>
                    <a:buNone/>
                  </a:pPr>
                  <a:r>
                    <a:rPr lang="en-US" sz="1200">
                      <a:solidFill>
                        <a:srgbClr val="F2F2F2"/>
                      </a:solidFill>
                      <a:latin typeface="Calibri" charset="0"/>
                      <a:cs typeface="Calibri" charset="0"/>
                      <a:sym typeface="Calibri" charset="0"/>
                    </a:rPr>
                    <a:t>Service Nodes</a:t>
                  </a:r>
                </a:p>
              </p:txBody>
            </p:sp>
            <p:sp>
              <p:nvSpPr>
                <p:cNvPr id="236" name="Shape 199"/>
                <p:cNvSpPr/>
                <p:nvPr/>
              </p:nvSpPr>
              <p:spPr>
                <a:xfrm>
                  <a:off x="6846694" y="1563932"/>
                  <a:ext cx="193793" cy="193675"/>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sz="1200">
                    <a:solidFill>
                      <a:schemeClr val="lt1"/>
                    </a:solidFill>
                    <a:latin typeface="Arial"/>
                    <a:ea typeface="Arial"/>
                    <a:cs typeface="Arial"/>
                    <a:sym typeface="Arial"/>
                    <a:rtl val="0"/>
                  </a:endParaRPr>
                </a:p>
              </p:txBody>
            </p:sp>
          </p:grpSp>
          <p:sp>
            <p:nvSpPr>
              <p:cNvPr id="20574" name="Shape 200"/>
              <p:cNvSpPr txBox="1">
                <a:spLocks noChangeArrowheads="1"/>
              </p:cNvSpPr>
              <p:nvPr/>
            </p:nvSpPr>
            <p:spPr bwMode="auto">
              <a:xfrm>
                <a:off x="6880835" y="1803399"/>
                <a:ext cx="697802"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buClr>
                    <a:srgbClr val="4D4D4D"/>
                  </a:buClr>
                  <a:buSzPct val="25000"/>
                  <a:buFont typeface="Arial" charset="0"/>
                  <a:buNone/>
                </a:pPr>
                <a:r>
                  <a:rPr lang="en-US" sz="1200">
                    <a:solidFill>
                      <a:srgbClr val="4D4D4D"/>
                    </a:solidFill>
                    <a:cs typeface="Arial" charset="0"/>
                    <a:sym typeface="Arial" charset="0"/>
                  </a:rPr>
                  <a:t>Service</a:t>
                </a:r>
              </a:p>
            </p:txBody>
          </p:sp>
          <p:sp>
            <p:nvSpPr>
              <p:cNvPr id="233" name="Shape 201"/>
              <p:cNvSpPr/>
              <p:nvPr/>
            </p:nvSpPr>
            <p:spPr>
              <a:xfrm>
                <a:off x="7807147" y="1573985"/>
                <a:ext cx="160435" cy="153988"/>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a:solidFill>
                    <a:schemeClr val="lt1"/>
                  </a:solidFill>
                  <a:latin typeface="Arial"/>
                  <a:ea typeface="Arial"/>
                  <a:cs typeface="Arial"/>
                  <a:sym typeface="Arial"/>
                  <a:rtl val="0"/>
                </a:endParaRPr>
              </a:p>
            </p:txBody>
          </p:sp>
        </p:grpSp>
      </p:grpSp>
      <p:grpSp>
        <p:nvGrpSpPr>
          <p:cNvPr id="20483" name="Group 270"/>
          <p:cNvGrpSpPr>
            <a:grpSpLocks/>
          </p:cNvGrpSpPr>
          <p:nvPr/>
        </p:nvGrpSpPr>
        <p:grpSpPr bwMode="auto">
          <a:xfrm>
            <a:off x="393700" y="830263"/>
            <a:ext cx="6540500" cy="3333750"/>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pPr>
                <a:defRPr/>
              </a:pPr>
              <a:r>
                <a:rPr lang="en-US" dirty="0"/>
                <a:t> </a:t>
              </a:r>
            </a:p>
          </p:txBody>
        </p:sp>
        <p:sp>
          <p:nvSpPr>
            <p:cNvPr id="166" name="AutoShape 5"/>
            <p:cNvSpPr>
              <a:spLocks noChangeArrowheads="1"/>
            </p:cNvSpPr>
            <p:nvPr/>
          </p:nvSpPr>
          <p:spPr bwMode="auto">
            <a:xfrm>
              <a:off x="5105441" y="1288369"/>
              <a:ext cx="1418042" cy="4024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dirty="0">
                  <a:solidFill>
                    <a:srgbClr val="FFFFFF"/>
                  </a:solidFill>
                </a:rPr>
                <a:t>BBS</a:t>
              </a:r>
            </a:p>
          </p:txBody>
        </p:sp>
        <p:sp>
          <p:nvSpPr>
            <p:cNvPr id="20513" name="AutoShape 55"/>
            <p:cNvSpPr>
              <a:spLocks noChangeArrowheads="1"/>
            </p:cNvSpPr>
            <p:nvPr/>
          </p:nvSpPr>
          <p:spPr bwMode="auto">
            <a:xfrm>
              <a:off x="2132543" y="3437648"/>
              <a:ext cx="2907197" cy="706424"/>
            </a:xfrm>
            <a:prstGeom prst="roundRect">
              <a:avLst>
                <a:gd name="adj" fmla="val 431"/>
              </a:avLst>
            </a:prstGeom>
            <a:solidFill>
              <a:srgbClr val="00685D"/>
            </a:solidFill>
            <a:ln w="9525">
              <a:solidFill>
                <a:srgbClr val="808080"/>
              </a:solidFill>
              <a:round/>
              <a:headEnd/>
              <a:tailEnd/>
            </a:ln>
          </p:spPr>
          <p:txBody>
            <a:bodyPr lIns="0" tIns="0" rIns="0" bIns="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a:solidFill>
                    <a:srgbClr val="FFFFFF"/>
                  </a:solidFill>
                </a:rPr>
                <a:t>  Loggregator</a:t>
              </a:r>
            </a:p>
          </p:txBody>
        </p:sp>
        <p:sp>
          <p:nvSpPr>
            <p:cNvPr id="177" name="AutoShape 4"/>
            <p:cNvSpPr>
              <a:spLocks noChangeArrowheads="1"/>
            </p:cNvSpPr>
            <p:nvPr/>
          </p:nvSpPr>
          <p:spPr bwMode="auto">
            <a:xfrm>
              <a:off x="3623803" y="815297"/>
              <a:ext cx="1401805" cy="4024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b="1" dirty="0" err="1">
                  <a:solidFill>
                    <a:srgbClr val="FFFFFF"/>
                  </a:solidFill>
                </a:rPr>
                <a:t>OAuth</a:t>
              </a:r>
              <a:r>
                <a:rPr lang="en-US" sz="1200" b="1" dirty="0">
                  <a:solidFill>
                    <a:srgbClr val="FFFFFF"/>
                  </a:solidFill>
                </a:rPr>
                <a:t> 2.0 Server (UAA)</a:t>
              </a:r>
            </a:p>
          </p:txBody>
        </p:sp>
        <p:grpSp>
          <p:nvGrpSpPr>
            <p:cNvPr id="20515" name="Group 62"/>
            <p:cNvGrpSpPr>
              <a:grpSpLocks/>
            </p:cNvGrpSpPr>
            <p:nvPr/>
          </p:nvGrpSpPr>
          <p:grpSpPr bwMode="auto">
            <a:xfrm>
              <a:off x="2135040" y="819319"/>
              <a:ext cx="1406266" cy="401241"/>
              <a:chOff x="1899269" y="947948"/>
              <a:chExt cx="1406266" cy="401241"/>
            </a:xfrm>
          </p:grpSpPr>
          <p:sp>
            <p:nvSpPr>
              <p:cNvPr id="175" name="AutoShape 3"/>
              <p:cNvSpPr>
                <a:spLocks noChangeArrowheads="1"/>
              </p:cNvSpPr>
              <p:nvPr/>
            </p:nvSpPr>
            <p:spPr bwMode="auto">
              <a:xfrm>
                <a:off x="1899630" y="947211"/>
                <a:ext cx="1405865" cy="4024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b="1" dirty="0">
                    <a:solidFill>
                      <a:srgbClr val="FFFFFF"/>
                    </a:solidFill>
                  </a:rPr>
                  <a:t>Login Server</a:t>
                </a:r>
              </a:p>
            </p:txBody>
          </p:sp>
          <p:sp>
            <p:nvSpPr>
              <p:cNvPr id="179" name="Oval 84"/>
              <p:cNvSpPr/>
              <p:nvPr/>
            </p:nvSpPr>
            <p:spPr>
              <a:xfrm rot="16200000">
                <a:off x="1918361" y="1030624"/>
                <a:ext cx="225037" cy="173196"/>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US" sz="900" dirty="0">
                  <a:solidFill>
                    <a:srgbClr val="FFFFFF"/>
                  </a:solidFill>
                  <a:latin typeface="Arial"/>
                </a:endParaRPr>
              </a:p>
            </p:txBody>
          </p:sp>
        </p:grpSp>
        <p:grpSp>
          <p:nvGrpSpPr>
            <p:cNvPr id="20516" name="Group 77"/>
            <p:cNvGrpSpPr>
              <a:grpSpLocks/>
            </p:cNvGrpSpPr>
            <p:nvPr/>
          </p:nvGrpSpPr>
          <p:grpSpPr bwMode="auto">
            <a:xfrm>
              <a:off x="5105239" y="1758355"/>
              <a:ext cx="1417638" cy="403140"/>
              <a:chOff x="5105239" y="1758355"/>
              <a:chExt cx="1417638" cy="403140"/>
            </a:xfrm>
          </p:grpSpPr>
          <p:sp>
            <p:nvSpPr>
              <p:cNvPr id="183" name="AutoShape 5"/>
              <p:cNvSpPr>
                <a:spLocks noChangeArrowheads="1"/>
              </p:cNvSpPr>
              <p:nvPr/>
            </p:nvSpPr>
            <p:spPr bwMode="auto">
              <a:xfrm>
                <a:off x="5105440" y="1758156"/>
                <a:ext cx="1418042" cy="404083"/>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dirty="0" err="1">
                    <a:solidFill>
                      <a:srgbClr val="FFFFFF"/>
                    </a:solidFill>
                  </a:rPr>
                  <a:t>etcd</a:t>
                </a:r>
                <a:endParaRPr lang="en-US" b="1" dirty="0">
                  <a:solidFill>
                    <a:srgbClr val="FFFFFF"/>
                  </a:solidFill>
                </a:endParaRPr>
              </a:p>
            </p:txBody>
          </p:sp>
          <p:sp>
            <p:nvSpPr>
              <p:cNvPr id="190" name="Oval 194"/>
              <p:cNvSpPr/>
              <p:nvPr/>
            </p:nvSpPr>
            <p:spPr>
              <a:xfrm>
                <a:off x="5204216" y="1828789"/>
                <a:ext cx="207024" cy="170832"/>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0517" name="Group 194"/>
            <p:cNvGrpSpPr>
              <a:grpSpLocks/>
            </p:cNvGrpSpPr>
            <p:nvPr/>
          </p:nvGrpSpPr>
          <p:grpSpPr bwMode="auto">
            <a:xfrm>
              <a:off x="5109058" y="3209965"/>
              <a:ext cx="1417638" cy="953021"/>
              <a:chOff x="5151274" y="2101139"/>
              <a:chExt cx="1417638" cy="953021"/>
            </a:xfrm>
          </p:grpSpPr>
          <p:sp>
            <p:nvSpPr>
              <p:cNvPr id="196" name="AutoShape 5"/>
              <p:cNvSpPr>
                <a:spLocks noChangeArrowheads="1"/>
              </p:cNvSpPr>
              <p:nvPr/>
            </p:nvSpPr>
            <p:spPr bwMode="auto">
              <a:xfrm>
                <a:off x="5151716" y="2101399"/>
                <a:ext cx="1416689" cy="95271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dirty="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430" y="2728876"/>
                <a:ext cx="1278673" cy="257891"/>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136" y="2403639"/>
                <a:ext cx="1278673" cy="256247"/>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SSH Proxy</a:t>
                </a:r>
                <a:endParaRPr lang="en-US" sz="1400" dirty="0">
                  <a:solidFill>
                    <a:srgbClr val="FFFFFF"/>
                  </a:solidFill>
                </a:endParaRPr>
              </a:p>
            </p:txBody>
          </p:sp>
        </p:grpSp>
        <p:grpSp>
          <p:nvGrpSpPr>
            <p:cNvPr id="20518" name="Group 70"/>
            <p:cNvGrpSpPr>
              <a:grpSpLocks/>
            </p:cNvGrpSpPr>
            <p:nvPr/>
          </p:nvGrpSpPr>
          <p:grpSpPr bwMode="auto">
            <a:xfrm>
              <a:off x="2135447" y="1287868"/>
              <a:ext cx="1406266" cy="401241"/>
              <a:chOff x="2135447" y="1287868"/>
              <a:chExt cx="1406266" cy="401241"/>
            </a:xfrm>
          </p:grpSpPr>
          <p:sp>
            <p:nvSpPr>
              <p:cNvPr id="7" name="AutoShape 3"/>
              <p:cNvSpPr>
                <a:spLocks noChangeArrowheads="1"/>
              </p:cNvSpPr>
              <p:nvPr/>
            </p:nvSpPr>
            <p:spPr bwMode="auto">
              <a:xfrm>
                <a:off x="2135400" y="1288370"/>
                <a:ext cx="1405865" cy="400797"/>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b="1" dirty="0">
                    <a:solidFill>
                      <a:srgbClr val="FFFFFF"/>
                    </a:solidFill>
                  </a:rPr>
                  <a:t>Cloud Controller</a:t>
                </a:r>
              </a:p>
            </p:txBody>
          </p:sp>
          <p:sp>
            <p:nvSpPr>
              <p:cNvPr id="20563" name="Shape 289"/>
              <p:cNvSpPr>
                <a:spLocks/>
              </p:cNvSpPr>
              <p:nvPr/>
            </p:nvSpPr>
            <p:spPr bwMode="auto">
              <a:xfrm>
                <a:off x="2179173" y="1328484"/>
                <a:ext cx="199082" cy="265670"/>
              </a:xfrm>
              <a:custGeom>
                <a:avLst/>
                <a:gdLst>
                  <a:gd name="T0" fmla="*/ 99541 w 120000"/>
                  <a:gd name="T1" fmla="*/ 204398 h 120000"/>
                  <a:gd name="T2" fmla="*/ 64021 w 120000"/>
                  <a:gd name="T3" fmla="*/ 231531 h 120000"/>
                  <a:gd name="T4" fmla="*/ 99541 w 120000"/>
                  <a:gd name="T5" fmla="*/ 243717 h 120000"/>
                  <a:gd name="T6" fmla="*/ 135059 w 120000"/>
                  <a:gd name="T7" fmla="*/ 231531 h 120000"/>
                  <a:gd name="T8" fmla="*/ 99541 w 120000"/>
                  <a:gd name="T9" fmla="*/ 204398 h 120000"/>
                  <a:gd name="T10" fmla="*/ 39450 w 120000"/>
                  <a:gd name="T11" fmla="*/ 158492 h 120000"/>
                  <a:gd name="T12" fmla="*/ 35558 w 120000"/>
                  <a:gd name="T13" fmla="*/ 179735 h 120000"/>
                  <a:gd name="T14" fmla="*/ 62553 w 120000"/>
                  <a:gd name="T15" fmla="*/ 230542 h 120000"/>
                  <a:gd name="T16" fmla="*/ 76154 w 120000"/>
                  <a:gd name="T17" fmla="*/ 186531 h 120000"/>
                  <a:gd name="T18" fmla="*/ 39450 w 120000"/>
                  <a:gd name="T19" fmla="*/ 158492 h 120000"/>
                  <a:gd name="T20" fmla="*/ 159631 w 120000"/>
                  <a:gd name="T21" fmla="*/ 158492 h 120000"/>
                  <a:gd name="T22" fmla="*/ 122926 w 120000"/>
                  <a:gd name="T23" fmla="*/ 186531 h 120000"/>
                  <a:gd name="T24" fmla="*/ 136527 w 120000"/>
                  <a:gd name="T25" fmla="*/ 230542 h 120000"/>
                  <a:gd name="T26" fmla="*/ 163523 w 120000"/>
                  <a:gd name="T27" fmla="*/ 179735 h 120000"/>
                  <a:gd name="T28" fmla="*/ 159631 w 120000"/>
                  <a:gd name="T29" fmla="*/ 158492 h 120000"/>
                  <a:gd name="T30" fmla="*/ 101104 w 120000"/>
                  <a:gd name="T31" fmla="*/ 115912 h 120000"/>
                  <a:gd name="T32" fmla="*/ 113993 w 120000"/>
                  <a:gd name="T33" fmla="*/ 157624 h 120000"/>
                  <a:gd name="T34" fmla="*/ 159362 w 120000"/>
                  <a:gd name="T35" fmla="*/ 157624 h 120000"/>
                  <a:gd name="T36" fmla="*/ 101104 w 120000"/>
                  <a:gd name="T37" fmla="*/ 115912 h 120000"/>
                  <a:gd name="T38" fmla="*/ 97977 w 120000"/>
                  <a:gd name="T39" fmla="*/ 115912 h 120000"/>
                  <a:gd name="T40" fmla="*/ 39719 w 120000"/>
                  <a:gd name="T41" fmla="*/ 157624 h 120000"/>
                  <a:gd name="T42" fmla="*/ 85086 w 120000"/>
                  <a:gd name="T43" fmla="*/ 157624 h 120000"/>
                  <a:gd name="T44" fmla="*/ 97977 w 120000"/>
                  <a:gd name="T45" fmla="*/ 115912 h 120000"/>
                  <a:gd name="T46" fmla="*/ 116727 w 120000"/>
                  <a:gd name="T47" fmla="*/ 32432 h 120000"/>
                  <a:gd name="T48" fmla="*/ 185475 w 120000"/>
                  <a:gd name="T49" fmla="*/ 32432 h 120000"/>
                  <a:gd name="T50" fmla="*/ 185475 w 120000"/>
                  <a:gd name="T51" fmla="*/ 64556 h 120000"/>
                  <a:gd name="T52" fmla="*/ 146279 w 120000"/>
                  <a:gd name="T53" fmla="*/ 107767 h 120000"/>
                  <a:gd name="T54" fmla="*/ 185475 w 120000"/>
                  <a:gd name="T55" fmla="*/ 179735 h 120000"/>
                  <a:gd name="T56" fmla="*/ 99541 w 120000"/>
                  <a:gd name="T57" fmla="*/ 265668 h 120000"/>
                  <a:gd name="T58" fmla="*/ 13606 w 120000"/>
                  <a:gd name="T59" fmla="*/ 179735 h 120000"/>
                  <a:gd name="T60" fmla="*/ 52710 w 120000"/>
                  <a:gd name="T61" fmla="*/ 107818 h 120000"/>
                  <a:gd name="T62" fmla="*/ 13606 w 120000"/>
                  <a:gd name="T63" fmla="*/ 64704 h 120000"/>
                  <a:gd name="T64" fmla="*/ 13606 w 120000"/>
                  <a:gd name="T65" fmla="*/ 32582 h 120000"/>
                  <a:gd name="T66" fmla="*/ 82354 w 120000"/>
                  <a:gd name="T67" fmla="*/ 32582 h 120000"/>
                  <a:gd name="T68" fmla="*/ 82354 w 120000"/>
                  <a:gd name="T69" fmla="*/ 64704 h 120000"/>
                  <a:gd name="T70" fmla="*/ 82354 w 120000"/>
                  <a:gd name="T71" fmla="*/ 95533 h 120000"/>
                  <a:gd name="T72" fmla="*/ 99541 w 120000"/>
                  <a:gd name="T73" fmla="*/ 93801 h 120000"/>
                  <a:gd name="T74" fmla="*/ 116727 w 120000"/>
                  <a:gd name="T75" fmla="*/ 95533 h 120000"/>
                  <a:gd name="T76" fmla="*/ 116727 w 120000"/>
                  <a:gd name="T77" fmla="*/ 64556 h 120000"/>
                  <a:gd name="T78" fmla="*/ 116727 w 120000"/>
                  <a:gd name="T79" fmla="*/ 32432 h 120000"/>
                  <a:gd name="T80" fmla="*/ 0 w 120000"/>
                  <a:gd name="T81" fmla="*/ 0 h 120000"/>
                  <a:gd name="T82" fmla="*/ 199082 w 120000"/>
                  <a:gd name="T83" fmla="*/ 0 h 120000"/>
                  <a:gd name="T84" fmla="*/ 199082 w 120000"/>
                  <a:gd name="T85" fmla="*/ 20767 h 120000"/>
                  <a:gd name="T86" fmla="*/ 0 w 120000"/>
                  <a:gd name="T87" fmla="*/ 20767 h 120000"/>
                  <a:gd name="T88" fmla="*/ 0 w 120000"/>
                  <a:gd name="T89" fmla="*/ 0 h 1200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0000"/>
                  <a:gd name="T136" fmla="*/ 0 h 120000"/>
                  <a:gd name="T137" fmla="*/ 120000 w 120000"/>
                  <a:gd name="T138" fmla="*/ 120000 h 1200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0000" h="120000" extrusionOk="0">
                    <a:moveTo>
                      <a:pt x="60000" y="92324"/>
                    </a:moveTo>
                    <a:lnTo>
                      <a:pt x="38590" y="104580"/>
                    </a:lnTo>
                    <a:cubicBezTo>
                      <a:pt x="44390" y="108214"/>
                      <a:pt x="51904" y="110084"/>
                      <a:pt x="60000" y="110084"/>
                    </a:cubicBezTo>
                    <a:cubicBezTo>
                      <a:pt x="68096" y="110084"/>
                      <a:pt x="75609" y="108214"/>
                      <a:pt x="81409" y="104580"/>
                    </a:cubicBezTo>
                    <a:lnTo>
                      <a:pt x="60000" y="92324"/>
                    </a:lnTo>
                    <a:close/>
                    <a:moveTo>
                      <a:pt x="23779" y="71589"/>
                    </a:moveTo>
                    <a:cubicBezTo>
                      <a:pt x="22207" y="74563"/>
                      <a:pt x="21433" y="77806"/>
                      <a:pt x="21433" y="81184"/>
                    </a:cubicBezTo>
                    <a:cubicBezTo>
                      <a:pt x="21433" y="90786"/>
                      <a:pt x="27683" y="99295"/>
                      <a:pt x="37705" y="104133"/>
                    </a:cubicBezTo>
                    <a:lnTo>
                      <a:pt x="45903" y="84254"/>
                    </a:lnTo>
                    <a:lnTo>
                      <a:pt x="23779" y="71589"/>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lnTo>
                      <a:pt x="59057" y="52356"/>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lnTo>
                      <a:pt x="70359" y="14649"/>
                    </a:lnTo>
                    <a:close/>
                    <a:moveTo>
                      <a:pt x="0" y="0"/>
                    </a:moveTo>
                    <a:lnTo>
                      <a:pt x="120000" y="0"/>
                    </a:lnTo>
                    <a:lnTo>
                      <a:pt x="120000" y="9380"/>
                    </a:lnTo>
                    <a:lnTo>
                      <a:pt x="0" y="938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US"/>
              </a:p>
            </p:txBody>
          </p:sp>
        </p:grpSp>
        <p:grpSp>
          <p:nvGrpSpPr>
            <p:cNvPr id="20519" name="Group 71"/>
            <p:cNvGrpSpPr>
              <a:grpSpLocks/>
            </p:cNvGrpSpPr>
            <p:nvPr/>
          </p:nvGrpSpPr>
          <p:grpSpPr bwMode="auto">
            <a:xfrm>
              <a:off x="3626954" y="1287866"/>
              <a:ext cx="1402134" cy="403140"/>
              <a:chOff x="3626954" y="1287866"/>
              <a:chExt cx="1402134" cy="403140"/>
            </a:xfrm>
          </p:grpSpPr>
          <p:sp>
            <p:nvSpPr>
              <p:cNvPr id="8" name="AutoShape 4"/>
              <p:cNvSpPr>
                <a:spLocks noChangeArrowheads="1"/>
              </p:cNvSpPr>
              <p:nvPr/>
            </p:nvSpPr>
            <p:spPr bwMode="auto">
              <a:xfrm>
                <a:off x="3626509" y="1288370"/>
                <a:ext cx="1403158" cy="402441"/>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b="1" dirty="0">
                    <a:solidFill>
                      <a:srgbClr val="FFFFFF"/>
                    </a:solidFill>
                  </a:rPr>
                  <a:t>     CC Bridge</a:t>
                </a:r>
              </a:p>
            </p:txBody>
          </p:sp>
          <p:sp>
            <p:nvSpPr>
              <p:cNvPr id="201" name="Shape 333"/>
              <p:cNvSpPr/>
              <p:nvPr/>
            </p:nvSpPr>
            <p:spPr>
              <a:xfrm>
                <a:off x="3667102" y="1354074"/>
                <a:ext cx="280091" cy="307169"/>
              </a:xfrm>
              <a:prstGeom prst="blockArc">
                <a:avLst>
                  <a:gd name="adj1" fmla="val 10766933"/>
                  <a:gd name="adj2" fmla="val 21584774"/>
                  <a:gd name="adj3" fmla="val 17989"/>
                </a:avLst>
              </a:prstGeom>
              <a:solidFill>
                <a:schemeClr val="lt1"/>
              </a:solidFill>
              <a:ln>
                <a:noFill/>
              </a:ln>
            </p:spPr>
            <p:txBody>
              <a:bodyPr lIns="91425" tIns="45700" rIns="91425" bIns="45700"/>
              <a:lstStyle/>
              <a:p>
                <a:pPr>
                  <a:spcBef>
                    <a:spcPts val="0"/>
                  </a:spcBef>
                  <a:defRPr/>
                </a:pPr>
                <a:endParaRPr>
                  <a:solidFill>
                    <a:schemeClr val="lt1"/>
                  </a:solidFill>
                  <a:latin typeface="Arial"/>
                  <a:ea typeface="Arial"/>
                  <a:cs typeface="Arial"/>
                  <a:sym typeface="Arial"/>
                </a:endParaRPr>
              </a:p>
            </p:txBody>
          </p:sp>
        </p:grpSp>
        <p:grpSp>
          <p:nvGrpSpPr>
            <p:cNvPr id="20520" name="Group 251"/>
            <p:cNvGrpSpPr>
              <a:grpSpLocks/>
            </p:cNvGrpSpPr>
            <p:nvPr/>
          </p:nvGrpSpPr>
          <p:grpSpPr bwMode="auto">
            <a:xfrm>
              <a:off x="5109057" y="2206199"/>
              <a:ext cx="1417638" cy="960101"/>
              <a:chOff x="5116754" y="2189697"/>
              <a:chExt cx="1417638" cy="960101"/>
            </a:xfrm>
          </p:grpSpPr>
          <p:grpSp>
            <p:nvGrpSpPr>
              <p:cNvPr id="20555" name="Group 64"/>
              <p:cNvGrpSpPr>
                <a:grpSpLocks/>
              </p:cNvGrpSpPr>
              <p:nvPr/>
            </p:nvGrpSpPr>
            <p:grpSpPr bwMode="auto">
              <a:xfrm>
                <a:off x="5116754" y="2189697"/>
                <a:ext cx="1417638" cy="960101"/>
                <a:chOff x="5151273" y="2144619"/>
                <a:chExt cx="1417638" cy="869975"/>
              </a:xfrm>
            </p:grpSpPr>
            <p:sp>
              <p:nvSpPr>
                <p:cNvPr id="162" name="AutoShape 5"/>
                <p:cNvSpPr>
                  <a:spLocks noChangeArrowheads="1"/>
                </p:cNvSpPr>
                <p:nvPr/>
              </p:nvSpPr>
              <p:spPr bwMode="auto">
                <a:xfrm>
                  <a:off x="5151715" y="2144973"/>
                  <a:ext cx="1416689" cy="86923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dirty="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430" y="2728433"/>
                  <a:ext cx="1278673" cy="257496"/>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136" y="2432237"/>
                  <a:ext cx="1278673" cy="25749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Auctioneer</a:t>
                  </a:r>
                  <a:endParaRPr lang="en-US" sz="1400" dirty="0">
                    <a:solidFill>
                      <a:srgbClr val="FFFFFF"/>
                    </a:solidFill>
                  </a:endParaRPr>
                </a:p>
              </p:txBody>
            </p:sp>
          </p:grpSp>
          <p:sp>
            <p:nvSpPr>
              <p:cNvPr id="202" name="Shape 352"/>
              <p:cNvSpPr/>
              <p:nvPr/>
            </p:nvSpPr>
            <p:spPr>
              <a:xfrm>
                <a:off x="5252506" y="2585957"/>
                <a:ext cx="161019" cy="131409"/>
              </a:xfrm>
              <a:prstGeom prst="quadArrow">
                <a:avLst>
                  <a:gd name="adj1" fmla="val 22500"/>
                  <a:gd name="adj2" fmla="val 22500"/>
                  <a:gd name="adj3" fmla="val 22500"/>
                </a:avLst>
              </a:prstGeom>
              <a:solidFill>
                <a:schemeClr val="lt1"/>
              </a:solidFill>
              <a:ln>
                <a:noFill/>
              </a:ln>
            </p:spPr>
            <p:txBody>
              <a:bodyPr lIns="91425" tIns="45700" rIns="91425" bIns="45700" anchor="ctr"/>
              <a:lstStyle/>
              <a:p>
                <a:pPr algn="ctr">
                  <a:spcBef>
                    <a:spcPts val="0"/>
                  </a:spcBef>
                  <a:defRPr/>
                </a:pPr>
                <a:endParaRPr>
                  <a:solidFill>
                    <a:schemeClr val="lt1"/>
                  </a:solidFill>
                  <a:latin typeface="Arial"/>
                  <a:ea typeface="Arial"/>
                  <a:cs typeface="Arial"/>
                  <a:sym typeface="Arial"/>
                </a:endParaRPr>
              </a:p>
            </p:txBody>
          </p:sp>
        </p:grpSp>
        <p:grpSp>
          <p:nvGrpSpPr>
            <p:cNvPr id="20521" name="Group 69"/>
            <p:cNvGrpSpPr>
              <a:grpSpLocks/>
            </p:cNvGrpSpPr>
            <p:nvPr/>
          </p:nvGrpSpPr>
          <p:grpSpPr bwMode="auto">
            <a:xfrm>
              <a:off x="5101421" y="819319"/>
              <a:ext cx="1417638" cy="403140"/>
              <a:chOff x="5124260" y="803673"/>
              <a:chExt cx="1417638" cy="403140"/>
            </a:xfrm>
          </p:grpSpPr>
          <p:sp>
            <p:nvSpPr>
              <p:cNvPr id="184" name="AutoShape 5"/>
              <p:cNvSpPr>
                <a:spLocks noChangeArrowheads="1"/>
              </p:cNvSpPr>
              <p:nvPr/>
            </p:nvSpPr>
            <p:spPr bwMode="auto">
              <a:xfrm>
                <a:off x="5124220" y="802936"/>
                <a:ext cx="1418042" cy="404083"/>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dirty="0">
                    <a:solidFill>
                      <a:srgbClr val="FFFFFF"/>
                    </a:solidFill>
                  </a:rPr>
                  <a:t>            </a:t>
                </a:r>
                <a:r>
                  <a:rPr lang="en-US" b="1" dirty="0" err="1">
                    <a:solidFill>
                      <a:srgbClr val="FFFFFF"/>
                    </a:solidFill>
                  </a:rPr>
                  <a:t>Blobstore</a:t>
                </a:r>
                <a:endParaRPr lang="en-US" b="1" dirty="0">
                  <a:solidFill>
                    <a:srgbClr val="FFFFFF"/>
                  </a:solidFill>
                </a:endParaRPr>
              </a:p>
            </p:txBody>
          </p:sp>
          <p:sp>
            <p:nvSpPr>
              <p:cNvPr id="212" name="Shape 390"/>
              <p:cNvSpPr/>
              <p:nvPr/>
            </p:nvSpPr>
            <p:spPr>
              <a:xfrm rot="18900000">
                <a:off x="5432725" y="955700"/>
                <a:ext cx="152900" cy="152762"/>
              </a:xfrm>
              <a:prstGeom prst="teardrop">
                <a:avLst>
                  <a:gd name="adj" fmla="val 149574"/>
                </a:avLst>
              </a:prstGeom>
              <a:solidFill>
                <a:schemeClr val="lt1"/>
              </a:solidFill>
              <a:ln>
                <a:noFill/>
              </a:ln>
            </p:spPr>
            <p:txBody>
              <a:bodyPr lIns="91425" tIns="45700" rIns="91425" bIns="45700" anchor="ctr"/>
              <a:lstStyle/>
              <a:p>
                <a:pPr algn="ctr">
                  <a:spcBef>
                    <a:spcPts val="0"/>
                  </a:spcBef>
                  <a:defRPr/>
                </a:pPr>
                <a:endParaRPr>
                  <a:solidFill>
                    <a:schemeClr val="lt1"/>
                  </a:solidFill>
                  <a:latin typeface="Arial"/>
                  <a:ea typeface="Arial"/>
                  <a:cs typeface="Arial"/>
                  <a:sym typeface="Arial"/>
                </a:endParaRPr>
              </a:p>
            </p:txBody>
          </p:sp>
          <p:sp>
            <p:nvSpPr>
              <p:cNvPr id="20554" name="Shape 328"/>
              <p:cNvSpPr>
                <a:spLocks/>
              </p:cNvSpPr>
              <p:nvPr/>
            </p:nvSpPr>
            <p:spPr bwMode="auto">
              <a:xfrm>
                <a:off x="5204246" y="921653"/>
                <a:ext cx="170214" cy="192039"/>
              </a:xfrm>
              <a:custGeom>
                <a:avLst/>
                <a:gdLst>
                  <a:gd name="T0" fmla="*/ 0 w 120000"/>
                  <a:gd name="T1" fmla="*/ 54112 h 120000"/>
                  <a:gd name="T2" fmla="*/ 80003 w 120000"/>
                  <a:gd name="T3" fmla="*/ 99871 h 120000"/>
                  <a:gd name="T4" fmla="*/ 80409 w 120000"/>
                  <a:gd name="T5" fmla="*/ 192039 h 120000"/>
                  <a:gd name="T6" fmla="*/ 404 w 120000"/>
                  <a:gd name="T7" fmla="*/ 146278 h 120000"/>
                  <a:gd name="T8" fmla="*/ 0 w 120000"/>
                  <a:gd name="T9" fmla="*/ 54112 h 120000"/>
                  <a:gd name="T10" fmla="*/ 170214 w 120000"/>
                  <a:gd name="T11" fmla="*/ 52782 h 120000"/>
                  <a:gd name="T12" fmla="*/ 169808 w 120000"/>
                  <a:gd name="T13" fmla="*/ 144948 h 120000"/>
                  <a:gd name="T14" fmla="*/ 89803 w 120000"/>
                  <a:gd name="T15" fmla="*/ 190708 h 120000"/>
                  <a:gd name="T16" fmla="*/ 90209 w 120000"/>
                  <a:gd name="T17" fmla="*/ 98542 h 120000"/>
                  <a:gd name="T18" fmla="*/ 170214 w 120000"/>
                  <a:gd name="T19" fmla="*/ 52782 h 120000"/>
                  <a:gd name="T20" fmla="*/ 84928 w 120000"/>
                  <a:gd name="T21" fmla="*/ 0 h 120000"/>
                  <a:gd name="T22" fmla="*/ 164754 w 120000"/>
                  <a:gd name="T23" fmla="*/ 46069 h 120000"/>
                  <a:gd name="T24" fmla="*/ 84928 w 120000"/>
                  <a:gd name="T25" fmla="*/ 92139 h 120000"/>
                  <a:gd name="T26" fmla="*/ 5101 w 120000"/>
                  <a:gd name="T27" fmla="*/ 46069 h 120000"/>
                  <a:gd name="T28" fmla="*/ 84928 w 120000"/>
                  <a:gd name="T29" fmla="*/ 0 h 1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000"/>
                  <a:gd name="T46" fmla="*/ 0 h 120000"/>
                  <a:gd name="T47" fmla="*/ 120000 w 120000"/>
                  <a:gd name="T48" fmla="*/ 120000 h 1200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000" h="120000" extrusionOk="0">
                    <a:moveTo>
                      <a:pt x="0" y="33813"/>
                    </a:moveTo>
                    <a:lnTo>
                      <a:pt x="56402" y="62407"/>
                    </a:lnTo>
                    <a:lnTo>
                      <a:pt x="56688" y="120000"/>
                    </a:lnTo>
                    <a:lnTo>
                      <a:pt x="285" y="91405"/>
                    </a:lnTo>
                    <a:lnTo>
                      <a:pt x="0" y="33813"/>
                    </a:lnTo>
                    <a:close/>
                    <a:moveTo>
                      <a:pt x="120000" y="32982"/>
                    </a:moveTo>
                    <a:lnTo>
                      <a:pt x="119714" y="90574"/>
                    </a:lnTo>
                    <a:lnTo>
                      <a:pt x="63311" y="119168"/>
                    </a:lnTo>
                    <a:lnTo>
                      <a:pt x="63597" y="61576"/>
                    </a:lnTo>
                    <a:lnTo>
                      <a:pt x="120000" y="32982"/>
                    </a:lnTo>
                    <a:close/>
                    <a:moveTo>
                      <a:pt x="59874" y="0"/>
                    </a:moveTo>
                    <a:lnTo>
                      <a:pt x="116151" y="28787"/>
                    </a:lnTo>
                    <a:lnTo>
                      <a:pt x="59874" y="57575"/>
                    </a:lnTo>
                    <a:lnTo>
                      <a:pt x="3596" y="28787"/>
                    </a:lnTo>
                    <a:lnTo>
                      <a:pt x="5987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US"/>
              </a:p>
            </p:txBody>
          </p:sp>
        </p:grpSp>
        <p:grpSp>
          <p:nvGrpSpPr>
            <p:cNvPr id="20522" name="Group 68"/>
            <p:cNvGrpSpPr>
              <a:grpSpLocks/>
            </p:cNvGrpSpPr>
            <p:nvPr/>
          </p:nvGrpSpPr>
          <p:grpSpPr bwMode="auto">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tIns="0" bIns="0" anchor="ctr"/>
                <a:lstStyle/>
                <a:p>
                  <a:pPr algn="ctr">
                    <a:defRPr/>
                  </a:pPr>
                  <a:r>
                    <a:rPr lang="en-US" sz="1600" dirty="0">
                      <a:solidFill>
                        <a:prstClr val="white">
                          <a:lumMod val="95000"/>
                        </a:prstClr>
                      </a:solidFill>
                      <a:latin typeface="Calibri"/>
                    </a:rPr>
                    <a:t>Dynamic 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a:solidFill>
                      <a:srgbClr val="FFFFFF"/>
                    </a:solidFill>
                    <a:latin typeface="Arial"/>
                  </a:endParaRPr>
                </a:p>
              </p:txBody>
            </p:sp>
          </p:grpSp>
          <p:sp>
            <p:nvSpPr>
              <p:cNvPr id="20551" name="Shape 346"/>
              <p:cNvSpPr>
                <a:spLocks/>
              </p:cNvSpPr>
              <p:nvPr/>
            </p:nvSpPr>
            <p:spPr bwMode="auto">
              <a:xfrm>
                <a:off x="1715602" y="3657755"/>
                <a:ext cx="303318" cy="280773"/>
              </a:xfrm>
              <a:custGeom>
                <a:avLst/>
                <a:gdLst>
                  <a:gd name="T0" fmla="*/ 133129 w 120000"/>
                  <a:gd name="T1" fmla="*/ 163534 h 120000"/>
                  <a:gd name="T2" fmla="*/ 133129 w 120000"/>
                  <a:gd name="T3" fmla="*/ 217197 h 120000"/>
                  <a:gd name="T4" fmla="*/ 103737 w 120000"/>
                  <a:gd name="T5" fmla="*/ 217197 h 120000"/>
                  <a:gd name="T6" fmla="*/ 151659 w 120000"/>
                  <a:gd name="T7" fmla="*/ 274762 h 120000"/>
                  <a:gd name="T8" fmla="*/ 199578 w 120000"/>
                  <a:gd name="T9" fmla="*/ 217197 h 120000"/>
                  <a:gd name="T10" fmla="*/ 170187 w 120000"/>
                  <a:gd name="T11" fmla="*/ 217197 h 120000"/>
                  <a:gd name="T12" fmla="*/ 170187 w 120000"/>
                  <a:gd name="T13" fmla="*/ 163534 h 120000"/>
                  <a:gd name="T14" fmla="*/ 133129 w 120000"/>
                  <a:gd name="T15" fmla="*/ 163534 h 120000"/>
                  <a:gd name="T16" fmla="*/ 229705 w 120000"/>
                  <a:gd name="T17" fmla="*/ 96027 h 120000"/>
                  <a:gd name="T18" fmla="*/ 167517 w 120000"/>
                  <a:gd name="T19" fmla="*/ 140387 h 120000"/>
                  <a:gd name="T20" fmla="*/ 229705 w 120000"/>
                  <a:gd name="T21" fmla="*/ 184744 h 120000"/>
                  <a:gd name="T22" fmla="*/ 229705 w 120000"/>
                  <a:gd name="T23" fmla="*/ 157537 h 120000"/>
                  <a:gd name="T24" fmla="*/ 287677 w 120000"/>
                  <a:gd name="T25" fmla="*/ 157537 h 120000"/>
                  <a:gd name="T26" fmla="*/ 287677 w 120000"/>
                  <a:gd name="T27" fmla="*/ 123234 h 120000"/>
                  <a:gd name="T28" fmla="*/ 229705 w 120000"/>
                  <a:gd name="T29" fmla="*/ 123234 h 120000"/>
                  <a:gd name="T30" fmla="*/ 229705 w 120000"/>
                  <a:gd name="T31" fmla="*/ 96027 h 120000"/>
                  <a:gd name="T32" fmla="*/ 73610 w 120000"/>
                  <a:gd name="T33" fmla="*/ 96027 h 120000"/>
                  <a:gd name="T34" fmla="*/ 73610 w 120000"/>
                  <a:gd name="T35" fmla="*/ 123234 h 120000"/>
                  <a:gd name="T36" fmla="*/ 15639 w 120000"/>
                  <a:gd name="T37" fmla="*/ 123234 h 120000"/>
                  <a:gd name="T38" fmla="*/ 15639 w 120000"/>
                  <a:gd name="T39" fmla="*/ 157537 h 120000"/>
                  <a:gd name="T40" fmla="*/ 73610 w 120000"/>
                  <a:gd name="T41" fmla="*/ 157537 h 120000"/>
                  <a:gd name="T42" fmla="*/ 73610 w 120000"/>
                  <a:gd name="T43" fmla="*/ 184744 h 120000"/>
                  <a:gd name="T44" fmla="*/ 135795 w 120000"/>
                  <a:gd name="T45" fmla="*/ 140387 h 120000"/>
                  <a:gd name="T46" fmla="*/ 73610 w 120000"/>
                  <a:gd name="T47" fmla="*/ 96027 h 120000"/>
                  <a:gd name="T48" fmla="*/ 151659 w 120000"/>
                  <a:gd name="T49" fmla="*/ 6011 h 120000"/>
                  <a:gd name="T50" fmla="*/ 103737 w 120000"/>
                  <a:gd name="T51" fmla="*/ 63574 h 120000"/>
                  <a:gd name="T52" fmla="*/ 133129 w 120000"/>
                  <a:gd name="T53" fmla="*/ 63574 h 120000"/>
                  <a:gd name="T54" fmla="*/ 133129 w 120000"/>
                  <a:gd name="T55" fmla="*/ 117237 h 120000"/>
                  <a:gd name="T56" fmla="*/ 170187 w 120000"/>
                  <a:gd name="T57" fmla="*/ 117237 h 120000"/>
                  <a:gd name="T58" fmla="*/ 170187 w 120000"/>
                  <a:gd name="T59" fmla="*/ 63574 h 120000"/>
                  <a:gd name="T60" fmla="*/ 199578 w 120000"/>
                  <a:gd name="T61" fmla="*/ 63574 h 120000"/>
                  <a:gd name="T62" fmla="*/ 151659 w 120000"/>
                  <a:gd name="T63" fmla="*/ 6011 h 120000"/>
                  <a:gd name="T64" fmla="*/ 151659 w 120000"/>
                  <a:gd name="T65" fmla="*/ 0 h 120000"/>
                  <a:gd name="T66" fmla="*/ 303318 w 120000"/>
                  <a:gd name="T67" fmla="*/ 140387 h 120000"/>
                  <a:gd name="T68" fmla="*/ 151659 w 120000"/>
                  <a:gd name="T69" fmla="*/ 280773 h 120000"/>
                  <a:gd name="T70" fmla="*/ 0 w 120000"/>
                  <a:gd name="T71" fmla="*/ 140387 h 120000"/>
                  <a:gd name="T72" fmla="*/ 151659 w 120000"/>
                  <a:gd name="T73" fmla="*/ 0 h 12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0000"/>
                  <a:gd name="T112" fmla="*/ 0 h 120000"/>
                  <a:gd name="T113" fmla="*/ 120000 w 120000"/>
                  <a:gd name="T114" fmla="*/ 120000 h 12000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0000" h="120000" extrusionOk="0">
                    <a:moveTo>
                      <a:pt x="52669" y="69893"/>
                    </a:moveTo>
                    <a:lnTo>
                      <a:pt x="52669" y="92828"/>
                    </a:lnTo>
                    <a:lnTo>
                      <a:pt x="41041" y="92828"/>
                    </a:lnTo>
                    <a:lnTo>
                      <a:pt x="60000" y="117431"/>
                    </a:lnTo>
                    <a:lnTo>
                      <a:pt x="78958" y="92828"/>
                    </a:lnTo>
                    <a:lnTo>
                      <a:pt x="67330" y="92828"/>
                    </a:lnTo>
                    <a:lnTo>
                      <a:pt x="67330" y="69893"/>
                    </a:lnTo>
                    <a:lnTo>
                      <a:pt x="52669" y="69893"/>
                    </a:lnTo>
                    <a:close/>
                    <a:moveTo>
                      <a:pt x="90877" y="41041"/>
                    </a:moveTo>
                    <a:lnTo>
                      <a:pt x="66274" y="60000"/>
                    </a:lnTo>
                    <a:lnTo>
                      <a:pt x="90877" y="78958"/>
                    </a:lnTo>
                    <a:lnTo>
                      <a:pt x="90877" y="67330"/>
                    </a:lnTo>
                    <a:lnTo>
                      <a:pt x="113812" y="67330"/>
                    </a:lnTo>
                    <a:lnTo>
                      <a:pt x="113812" y="52669"/>
                    </a:lnTo>
                    <a:lnTo>
                      <a:pt x="90877" y="52669"/>
                    </a:lnTo>
                    <a:lnTo>
                      <a:pt x="90877" y="41041"/>
                    </a:lnTo>
                    <a:close/>
                    <a:moveTo>
                      <a:pt x="29122" y="41041"/>
                    </a:moveTo>
                    <a:lnTo>
                      <a:pt x="29122" y="52669"/>
                    </a:lnTo>
                    <a:lnTo>
                      <a:pt x="6187" y="52669"/>
                    </a:lnTo>
                    <a:lnTo>
                      <a:pt x="6187" y="67330"/>
                    </a:lnTo>
                    <a:lnTo>
                      <a:pt x="29122" y="67330"/>
                    </a:lnTo>
                    <a:lnTo>
                      <a:pt x="29122" y="78958"/>
                    </a:lnTo>
                    <a:lnTo>
                      <a:pt x="53724" y="60000"/>
                    </a:lnTo>
                    <a:lnTo>
                      <a:pt x="29122" y="41041"/>
                    </a:lnTo>
                    <a:close/>
                    <a:moveTo>
                      <a:pt x="60000" y="2569"/>
                    </a:moveTo>
                    <a:lnTo>
                      <a:pt x="41041" y="27171"/>
                    </a:lnTo>
                    <a:lnTo>
                      <a:pt x="52669" y="27171"/>
                    </a:lnTo>
                    <a:lnTo>
                      <a:pt x="52669" y="50106"/>
                    </a:lnTo>
                    <a:lnTo>
                      <a:pt x="67330" y="50106"/>
                    </a:lnTo>
                    <a:lnTo>
                      <a:pt x="67330" y="27171"/>
                    </a:lnTo>
                    <a:lnTo>
                      <a:pt x="78958" y="27171"/>
                    </a:lnTo>
                    <a:lnTo>
                      <a:pt x="60000" y="2569"/>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US"/>
              </a:p>
            </p:txBody>
          </p:sp>
        </p:grpSp>
        <p:sp>
          <p:nvSpPr>
            <p:cNvPr id="20523" name="Rounded Rectangle 217"/>
            <p:cNvSpPr>
              <a:spLocks noChangeArrowheads="1"/>
            </p:cNvSpPr>
            <p:nvPr/>
          </p:nvSpPr>
          <p:spPr bwMode="auto">
            <a:xfrm rot="-5400000">
              <a:off x="-256737" y="2271696"/>
              <a:ext cx="3324752" cy="419995"/>
            </a:xfrm>
            <a:prstGeom prst="roundRect">
              <a:avLst>
                <a:gd name="adj" fmla="val 17741"/>
              </a:avLst>
            </a:prstGeom>
            <a:solidFill>
              <a:srgbClr val="00685D"/>
            </a:solidFill>
            <a:ln>
              <a:noFill/>
            </a:ln>
            <a:extLst>
              <a:ext uri="{91240B29-F687-4f45-9708-019B960494DF}">
                <a14:hiddenLine xmlns:a14="http://schemas.microsoft.com/office/drawing/2010/main" w="41275">
                  <a:solidFill>
                    <a:srgbClr val="000000"/>
                  </a:solidFill>
                  <a:round/>
                  <a:headEnd/>
                  <a:tailEnd/>
                </a14:hiddenLine>
              </a:ext>
            </a:extLst>
          </p:spPr>
          <p:txBody>
            <a:bodyPr wrap="none" tIns="0" bIns="0" anchor="ctr"/>
            <a:lstStyle/>
            <a:p>
              <a:pPr algn="ctr"/>
              <a:r>
                <a:rPr lang="en-US" sz="1600">
                  <a:solidFill>
                    <a:srgbClr val="F2F2F2"/>
                  </a:solidFill>
                  <a:latin typeface="Calibri" charset="0"/>
                </a:rPr>
                <a:t>HA Load Balancer</a:t>
              </a:r>
            </a:p>
          </p:txBody>
        </p:sp>
        <p:sp>
          <p:nvSpPr>
            <p:cNvPr id="220" name="AutoShape 23"/>
            <p:cNvSpPr>
              <a:spLocks noChangeArrowheads="1"/>
            </p:cNvSpPr>
            <p:nvPr/>
          </p:nvSpPr>
          <p:spPr bwMode="auto">
            <a:xfrm>
              <a:off x="2212527" y="3822919"/>
              <a:ext cx="1056765" cy="25953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Doppler</a:t>
              </a:r>
            </a:p>
          </p:txBody>
        </p:sp>
        <p:sp>
          <p:nvSpPr>
            <p:cNvPr id="221" name="AutoShape 23"/>
            <p:cNvSpPr>
              <a:spLocks noChangeArrowheads="1"/>
            </p:cNvSpPr>
            <p:nvPr/>
          </p:nvSpPr>
          <p:spPr bwMode="auto">
            <a:xfrm>
              <a:off x="3368069" y="3517394"/>
              <a:ext cx="1598003" cy="25131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Traffic Controller</a:t>
              </a:r>
            </a:p>
          </p:txBody>
        </p:sp>
        <p:sp>
          <p:nvSpPr>
            <p:cNvPr id="222" name="AutoShape 23"/>
            <p:cNvSpPr>
              <a:spLocks noChangeArrowheads="1"/>
            </p:cNvSpPr>
            <p:nvPr/>
          </p:nvSpPr>
          <p:spPr bwMode="auto">
            <a:xfrm>
              <a:off x="3368069" y="3829490"/>
              <a:ext cx="1598003" cy="252962"/>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Log Firehose</a:t>
              </a:r>
            </a:p>
          </p:txBody>
        </p:sp>
        <p:grpSp>
          <p:nvGrpSpPr>
            <p:cNvPr id="20527" name="Group 82"/>
            <p:cNvGrpSpPr>
              <a:grpSpLocks/>
            </p:cNvGrpSpPr>
            <p:nvPr/>
          </p:nvGrpSpPr>
          <p:grpSpPr bwMode="auto">
            <a:xfrm>
              <a:off x="2125663" y="1749054"/>
              <a:ext cx="1416050" cy="1616869"/>
              <a:chOff x="2125663" y="1749054"/>
              <a:chExt cx="1416050" cy="1616869"/>
            </a:xfrm>
          </p:grpSpPr>
          <p:sp>
            <p:nvSpPr>
              <p:cNvPr id="17" name="AutoShape 13"/>
              <p:cNvSpPr>
                <a:spLocks noChangeArrowheads="1"/>
              </p:cNvSpPr>
              <p:nvPr/>
            </p:nvSpPr>
            <p:spPr bwMode="auto">
              <a:xfrm>
                <a:off x="2125929" y="1748301"/>
                <a:ext cx="1415336" cy="1617973"/>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405" y="2416844"/>
                <a:ext cx="1277320" cy="583127"/>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     Garden</a:t>
                </a:r>
              </a:p>
            </p:txBody>
          </p:sp>
          <p:sp>
            <p:nvSpPr>
              <p:cNvPr id="203" name="Shape 368"/>
              <p:cNvSpPr/>
              <p:nvPr/>
            </p:nvSpPr>
            <p:spPr>
              <a:xfrm rot="5400000">
                <a:off x="2703585" y="2254408"/>
                <a:ext cx="231609" cy="1183957"/>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lstStyle/>
              <a:p>
                <a:pPr algn="ctr">
                  <a:spcBef>
                    <a:spcPts val="0"/>
                  </a:spcBef>
                  <a:defRPr/>
                </a:pPr>
                <a:endParaRPr>
                  <a:solidFill>
                    <a:schemeClr val="lt1"/>
                  </a:solidFill>
                  <a:latin typeface="Arial"/>
                  <a:ea typeface="Arial"/>
                  <a:cs typeface="Arial"/>
                  <a:sym typeface="Arial"/>
                </a:endParaRPr>
              </a:p>
            </p:txBody>
          </p:sp>
          <p:sp>
            <p:nvSpPr>
              <p:cNvPr id="25" name="Freeform 21"/>
              <p:cNvSpPr>
                <a:spLocks noChangeArrowheads="1"/>
              </p:cNvSpPr>
              <p:nvPr/>
            </p:nvSpPr>
            <p:spPr bwMode="auto">
              <a:xfrm>
                <a:off x="3235466" y="2507187"/>
                <a:ext cx="175902" cy="16097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7" name="AutoShape 23"/>
              <p:cNvSpPr>
                <a:spLocks noChangeArrowheads="1"/>
              </p:cNvSpPr>
              <p:nvPr/>
            </p:nvSpPr>
            <p:spPr bwMode="auto">
              <a:xfrm>
                <a:off x="2181405" y="3054178"/>
                <a:ext cx="1278674" cy="252962"/>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Metron Agent</a:t>
                </a:r>
              </a:p>
            </p:txBody>
          </p:sp>
          <p:sp>
            <p:nvSpPr>
              <p:cNvPr id="98" name="AutoShape 10"/>
              <p:cNvSpPr>
                <a:spLocks noChangeArrowheads="1"/>
              </p:cNvSpPr>
              <p:nvPr/>
            </p:nvSpPr>
            <p:spPr bwMode="auto">
              <a:xfrm>
                <a:off x="2180053" y="2060397"/>
                <a:ext cx="560181" cy="30059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3828" y="2057112"/>
                <a:ext cx="656251" cy="30224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Exec.</a:t>
                </a:r>
              </a:p>
            </p:txBody>
          </p:sp>
          <p:sp>
            <p:nvSpPr>
              <p:cNvPr id="210" name="Shape 390"/>
              <p:cNvSpPr/>
              <p:nvPr/>
            </p:nvSpPr>
            <p:spPr>
              <a:xfrm rot="18900000">
                <a:off x="2728055" y="2793002"/>
                <a:ext cx="152900" cy="152763"/>
              </a:xfrm>
              <a:prstGeom prst="teardrop">
                <a:avLst>
                  <a:gd name="adj" fmla="val 149574"/>
                </a:avLst>
              </a:prstGeom>
              <a:solidFill>
                <a:schemeClr val="lt1"/>
              </a:solidFill>
              <a:ln>
                <a:noFill/>
              </a:ln>
            </p:spPr>
            <p:txBody>
              <a:bodyPr lIns="91425" tIns="45700" rIns="91425" bIns="45700" anchor="ctr"/>
              <a:lstStyle/>
              <a:p>
                <a:pPr algn="ctr">
                  <a:spcBef>
                    <a:spcPts val="0"/>
                  </a:spcBef>
                  <a:defRPr/>
                </a:pPr>
                <a:endParaRPr>
                  <a:solidFill>
                    <a:schemeClr val="lt1"/>
                  </a:solidFill>
                  <a:latin typeface="Arial"/>
                  <a:ea typeface="Arial"/>
                  <a:cs typeface="Arial"/>
                  <a:sym typeface="Arial"/>
                </a:endParaRPr>
              </a:p>
            </p:txBody>
          </p:sp>
          <p:sp>
            <p:nvSpPr>
              <p:cNvPr id="226" name="Freeform 14"/>
              <p:cNvSpPr>
                <a:spLocks noChangeArrowheads="1"/>
              </p:cNvSpPr>
              <p:nvPr/>
            </p:nvSpPr>
            <p:spPr bwMode="auto">
              <a:xfrm>
                <a:off x="2159756" y="1802507"/>
                <a:ext cx="223261" cy="195470"/>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pic>
          <p:nvPicPr>
            <p:cNvPr id="255" name="Picture 254"/>
            <p:cNvPicPr>
              <a:picLocks noChangeAspect="1"/>
            </p:cNvPicPr>
            <p:nvPr/>
          </p:nvPicPr>
          <p:blipFill rotWithShape="1">
            <a:blip r:embed="rId3"/>
            <a:srcRect b="31914"/>
            <a:stretch/>
          </p:blipFill>
          <p:spPr>
            <a:xfrm>
              <a:off x="2878249" y="2661593"/>
              <a:ext cx="522294" cy="294028"/>
            </a:xfrm>
            <a:prstGeom prst="rect">
              <a:avLst/>
            </a:prstGeom>
            <a:effectLst>
              <a:outerShdw blurRad="50800" dist="38100" dir="2700000" sx="97000" sy="97000" algn="tl" rotWithShape="0">
                <a:srgbClr val="000000">
                  <a:alpha val="71000"/>
                </a:srgbClr>
              </a:outerShdw>
            </a:effectLst>
          </p:spPr>
        </p:pic>
        <p:grpSp>
          <p:nvGrpSpPr>
            <p:cNvPr id="20529" name="Group 257"/>
            <p:cNvGrpSpPr>
              <a:grpSpLocks/>
            </p:cNvGrpSpPr>
            <p:nvPr/>
          </p:nvGrpSpPr>
          <p:grpSpPr bwMode="auto">
            <a:xfrm>
              <a:off x="3606775" y="1758355"/>
              <a:ext cx="1416050" cy="1616869"/>
              <a:chOff x="2125663" y="1749054"/>
              <a:chExt cx="1416050" cy="1616869"/>
            </a:xfrm>
          </p:grpSpPr>
          <p:sp>
            <p:nvSpPr>
              <p:cNvPr id="259" name="AutoShape 13"/>
              <p:cNvSpPr>
                <a:spLocks noChangeArrowheads="1"/>
              </p:cNvSpPr>
              <p:nvPr/>
            </p:nvSpPr>
            <p:spPr bwMode="auto">
              <a:xfrm>
                <a:off x="2125101" y="1748855"/>
                <a:ext cx="1416688" cy="1616330"/>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0578" y="2415756"/>
                <a:ext cx="1278674" cy="583128"/>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     .NET</a:t>
                </a:r>
              </a:p>
            </p:txBody>
          </p:sp>
          <p:sp>
            <p:nvSpPr>
              <p:cNvPr id="261" name="Shape 368"/>
              <p:cNvSpPr/>
              <p:nvPr/>
            </p:nvSpPr>
            <p:spPr>
              <a:xfrm rot="5400000">
                <a:off x="2702612" y="2253466"/>
                <a:ext cx="233251" cy="1185310"/>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lstStyle/>
              <a:p>
                <a:pPr algn="ctr">
                  <a:spcBef>
                    <a:spcPts val="0"/>
                  </a:spcBef>
                  <a:defRPr/>
                </a:pPr>
                <a:endParaRPr>
                  <a:solidFill>
                    <a:schemeClr val="lt1"/>
                  </a:solidFill>
                  <a:latin typeface="Arial"/>
                  <a:ea typeface="Arial"/>
                  <a:cs typeface="Arial"/>
                  <a:sym typeface="Arial"/>
                </a:endParaRPr>
              </a:p>
            </p:txBody>
          </p:sp>
          <p:sp>
            <p:nvSpPr>
              <p:cNvPr id="262" name="Freeform 21"/>
              <p:cNvSpPr>
                <a:spLocks noChangeArrowheads="1"/>
              </p:cNvSpPr>
              <p:nvPr/>
            </p:nvSpPr>
            <p:spPr bwMode="auto">
              <a:xfrm>
                <a:off x="3235991" y="2507742"/>
                <a:ext cx="175902" cy="159334"/>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63" name="AutoShape 23"/>
              <p:cNvSpPr>
                <a:spLocks noChangeArrowheads="1"/>
              </p:cNvSpPr>
              <p:nvPr/>
            </p:nvSpPr>
            <p:spPr bwMode="auto">
              <a:xfrm>
                <a:off x="2180578" y="3053089"/>
                <a:ext cx="1280026" cy="252962"/>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Metron Agent</a:t>
                </a:r>
              </a:p>
            </p:txBody>
          </p:sp>
          <p:sp>
            <p:nvSpPr>
              <p:cNvPr id="264" name="AutoShape 10"/>
              <p:cNvSpPr>
                <a:spLocks noChangeArrowheads="1"/>
              </p:cNvSpPr>
              <p:nvPr/>
            </p:nvSpPr>
            <p:spPr bwMode="auto">
              <a:xfrm>
                <a:off x="2179225" y="2059309"/>
                <a:ext cx="561533" cy="30224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354" y="2057666"/>
                <a:ext cx="656250" cy="30059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rPr>
                  <a:t>Exec.</a:t>
                </a:r>
              </a:p>
            </p:txBody>
          </p:sp>
          <p:sp>
            <p:nvSpPr>
              <p:cNvPr id="266" name="Shape 390"/>
              <p:cNvSpPr/>
              <p:nvPr/>
            </p:nvSpPr>
            <p:spPr>
              <a:xfrm rot="18900000">
                <a:off x="2727227" y="2791914"/>
                <a:ext cx="152900" cy="152762"/>
              </a:xfrm>
              <a:prstGeom prst="teardrop">
                <a:avLst>
                  <a:gd name="adj" fmla="val 149574"/>
                </a:avLst>
              </a:prstGeom>
              <a:solidFill>
                <a:schemeClr val="lt1"/>
              </a:solidFill>
              <a:ln>
                <a:noFill/>
              </a:ln>
            </p:spPr>
            <p:txBody>
              <a:bodyPr lIns="91425" tIns="45700" rIns="91425" bIns="45700" anchor="ctr"/>
              <a:lstStyle/>
              <a:p>
                <a:pPr algn="ctr">
                  <a:spcBef>
                    <a:spcPts val="0"/>
                  </a:spcBef>
                  <a:defRPr/>
                </a:pPr>
                <a:endParaRPr>
                  <a:solidFill>
                    <a:schemeClr val="lt1"/>
                  </a:solidFill>
                  <a:latin typeface="Arial"/>
                  <a:ea typeface="Arial"/>
                  <a:cs typeface="Arial"/>
                  <a:sym typeface="Arial"/>
                </a:endParaRPr>
              </a:p>
            </p:txBody>
          </p:sp>
          <p:sp>
            <p:nvSpPr>
              <p:cNvPr id="267" name="Freeform 14"/>
              <p:cNvSpPr>
                <a:spLocks noChangeArrowheads="1"/>
              </p:cNvSpPr>
              <p:nvPr/>
            </p:nvSpPr>
            <p:spPr bwMode="auto">
              <a:xfrm>
                <a:off x="2158928" y="1801419"/>
                <a:ext cx="223261" cy="19711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pic>
          <p:nvPicPr>
            <p:cNvPr id="20530" name="Picture 26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67744" y="2423526"/>
              <a:ext cx="260492" cy="260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1" name="Picture 26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03325" y="2438824"/>
              <a:ext cx="285828" cy="28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4" name="AutoShape 1"/>
          <p:cNvSpPr>
            <a:spLocks noChangeArrowheads="1"/>
          </p:cNvSpPr>
          <p:nvPr/>
        </p:nvSpPr>
        <p:spPr bwMode="auto">
          <a:xfrm>
            <a:off x="1249363" y="4252913"/>
            <a:ext cx="4965700" cy="252412"/>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defRPr/>
            </a:pPr>
            <a:r>
              <a:rPr lang="en-US" dirty="0">
                <a:solidFill>
                  <a:schemeClr val="tx1">
                    <a:lumMod val="50000"/>
                  </a:schemeClr>
                </a:solidFill>
              </a:rPr>
              <a:t> </a:t>
            </a:r>
            <a:r>
              <a:rPr lang="en-US" b="1" dirty="0">
                <a:solidFill>
                  <a:schemeClr val="bg1"/>
                </a:solidFill>
              </a:rPr>
              <a:t>BOSH</a:t>
            </a:r>
          </a:p>
        </p:txBody>
      </p:sp>
      <p:grpSp>
        <p:nvGrpSpPr>
          <p:cNvPr id="20485" name="Group 271"/>
          <p:cNvGrpSpPr>
            <a:grpSpLocks/>
          </p:cNvGrpSpPr>
          <p:nvPr/>
        </p:nvGrpSpPr>
        <p:grpSpPr bwMode="auto">
          <a:xfrm>
            <a:off x="1338263" y="4414838"/>
            <a:ext cx="4064000" cy="609600"/>
            <a:chOff x="184080" y="4377802"/>
            <a:chExt cx="4336746" cy="531523"/>
          </a:xfrm>
        </p:grpSpPr>
        <p:grpSp>
          <p:nvGrpSpPr>
            <p:cNvPr id="20498" name="Group 272"/>
            <p:cNvGrpSpPr>
              <a:grpSpLocks/>
            </p:cNvGrpSpPr>
            <p:nvPr/>
          </p:nvGrpSpPr>
          <p:grpSpPr bwMode="auto">
            <a:xfrm>
              <a:off x="184080" y="4377802"/>
              <a:ext cx="1010802" cy="527416"/>
              <a:chOff x="184080" y="4448922"/>
              <a:chExt cx="1010802" cy="527416"/>
            </a:xfrm>
          </p:grpSpPr>
          <p:pic>
            <p:nvPicPr>
              <p:cNvPr id="20509" name="Picture 283"/>
              <p:cNvPicPr>
                <a:picLocks noChangeAspect="1"/>
              </p:cNvPicPr>
              <p:nvPr/>
            </p:nvPicPr>
            <p:blipFill>
              <a:blip r:embed="rId6">
                <a:extLst>
                  <a:ext uri="{28A0092B-C50C-407E-A947-70E740481C1C}">
                    <a14:useLocalDpi xmlns:a14="http://schemas.microsoft.com/office/drawing/2010/main" val="0"/>
                  </a:ext>
                </a:extLst>
              </a:blip>
              <a:srcRect b="-4013"/>
              <a:stretch>
                <a:fillRect/>
              </a:stretch>
            </p:blipFill>
            <p:spPr bwMode="auto">
              <a:xfrm>
                <a:off x="184080" y="4448922"/>
                <a:ext cx="1010802" cy="52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0" name="Picture 284"/>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8026" y="4636567"/>
                <a:ext cx="648221" cy="164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499" name="Group 273"/>
            <p:cNvGrpSpPr>
              <a:grpSpLocks/>
            </p:cNvGrpSpPr>
            <p:nvPr/>
          </p:nvGrpSpPr>
          <p:grpSpPr bwMode="auto">
            <a:xfrm>
              <a:off x="2400043" y="4380286"/>
              <a:ext cx="1010802" cy="527416"/>
              <a:chOff x="2400043" y="4451406"/>
              <a:chExt cx="1010802" cy="527416"/>
            </a:xfrm>
          </p:grpSpPr>
          <p:pic>
            <p:nvPicPr>
              <p:cNvPr id="20507" name="Picture 281"/>
              <p:cNvPicPr>
                <a:picLocks noChangeAspect="1"/>
              </p:cNvPicPr>
              <p:nvPr/>
            </p:nvPicPr>
            <p:blipFill>
              <a:blip r:embed="rId6">
                <a:extLst>
                  <a:ext uri="{28A0092B-C50C-407E-A947-70E740481C1C}">
                    <a14:useLocalDpi xmlns:a14="http://schemas.microsoft.com/office/drawing/2010/main" val="0"/>
                  </a:ext>
                </a:extLst>
              </a:blip>
              <a:srcRect b="-4013"/>
              <a:stretch>
                <a:fillRect/>
              </a:stretch>
            </p:blipFill>
            <p:spPr bwMode="auto">
              <a:xfrm>
                <a:off x="2400043" y="4451406"/>
                <a:ext cx="1010802" cy="52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8" name="Picture 2" descr="https://encrypted-tbn0.gstatic.com/images?q=tbn:ANd9GcRgWtweeNVNot_dJ1JZ4fATg5X0qxTniN17Zry9UylCHUwXFy8KJQ"/>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6400" y="4585912"/>
                <a:ext cx="542437" cy="21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500" name="Group 274"/>
            <p:cNvGrpSpPr>
              <a:grpSpLocks/>
            </p:cNvGrpSpPr>
            <p:nvPr/>
          </p:nvGrpSpPr>
          <p:grpSpPr bwMode="auto">
            <a:xfrm>
              <a:off x="1286160" y="4378688"/>
              <a:ext cx="1010802" cy="527416"/>
              <a:chOff x="1286160" y="4449808"/>
              <a:chExt cx="1010802" cy="527416"/>
            </a:xfrm>
          </p:grpSpPr>
          <p:pic>
            <p:nvPicPr>
              <p:cNvPr id="20505" name="Picture 279"/>
              <p:cNvPicPr>
                <a:picLocks noChangeAspect="1"/>
              </p:cNvPicPr>
              <p:nvPr/>
            </p:nvPicPr>
            <p:blipFill>
              <a:blip r:embed="rId6">
                <a:extLst>
                  <a:ext uri="{28A0092B-C50C-407E-A947-70E740481C1C}">
                    <a14:useLocalDpi xmlns:a14="http://schemas.microsoft.com/office/drawing/2010/main" val="0"/>
                  </a:ext>
                </a:extLst>
              </a:blip>
              <a:srcRect b="-4013"/>
              <a:stretch>
                <a:fillRect/>
              </a:stretch>
            </p:blipFill>
            <p:spPr bwMode="auto">
              <a:xfrm>
                <a:off x="1286160" y="4449808"/>
                <a:ext cx="1010802" cy="52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6" name="Picture 280" descr="openstack_logo.jpg"/>
              <p:cNvPicPr>
                <a:picLocks noChangeAspect="1"/>
              </p:cNvPicPr>
              <p:nvPr/>
            </p:nvPicPr>
            <p:blipFill>
              <a:blip r:embed="rId9">
                <a:extLst>
                  <a:ext uri="{28A0092B-C50C-407E-A947-70E740481C1C}">
                    <a14:useLocalDpi xmlns:a14="http://schemas.microsoft.com/office/drawing/2010/main" val="0"/>
                  </a:ext>
                </a:extLst>
              </a:blip>
              <a:srcRect l="4286"/>
              <a:stretch>
                <a:fillRect/>
              </a:stretch>
            </p:blipFill>
            <p:spPr bwMode="auto">
              <a:xfrm>
                <a:off x="1455729" y="4599299"/>
                <a:ext cx="596066" cy="19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501" name="Group 275"/>
            <p:cNvGrpSpPr>
              <a:grpSpLocks/>
            </p:cNvGrpSpPr>
            <p:nvPr/>
          </p:nvGrpSpPr>
          <p:grpSpPr bwMode="auto">
            <a:xfrm>
              <a:off x="3510024" y="4381909"/>
              <a:ext cx="1010802" cy="527416"/>
              <a:chOff x="3510024" y="4453029"/>
              <a:chExt cx="1010802" cy="527416"/>
            </a:xfrm>
          </p:grpSpPr>
          <p:pic>
            <p:nvPicPr>
              <p:cNvPr id="20502" name="Picture 276"/>
              <p:cNvPicPr>
                <a:picLocks noChangeAspect="1"/>
              </p:cNvPicPr>
              <p:nvPr/>
            </p:nvPicPr>
            <p:blipFill>
              <a:blip r:embed="rId6">
                <a:extLst>
                  <a:ext uri="{28A0092B-C50C-407E-A947-70E740481C1C}">
                    <a14:useLocalDpi xmlns:a14="http://schemas.microsoft.com/office/drawing/2010/main" val="0"/>
                  </a:ext>
                </a:extLst>
              </a:blip>
              <a:srcRect b="-4013"/>
              <a:stretch>
                <a:fillRect/>
              </a:stretch>
            </p:blipFill>
            <p:spPr bwMode="auto">
              <a:xfrm>
                <a:off x="3510024" y="4453029"/>
                <a:ext cx="1010802" cy="52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3" name="Picture 27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50837" y="4531964"/>
                <a:ext cx="327845" cy="327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 name="TextBox 278"/>
              <p:cNvSpPr txBox="1"/>
              <p:nvPr/>
            </p:nvSpPr>
            <p:spPr>
              <a:xfrm>
                <a:off x="3833045" y="4577650"/>
                <a:ext cx="594608" cy="238078"/>
              </a:xfrm>
              <a:prstGeom prst="rect">
                <a:avLst/>
              </a:prstGeom>
              <a:noFill/>
            </p:spPr>
            <p:txBody>
              <a:bodyPr wrap="none">
                <a:spAutoFit/>
              </a:bodyPr>
              <a:lstStyle/>
              <a:p>
                <a:pPr algn="ctr">
                  <a:defRPr/>
                </a:pPr>
                <a:r>
                  <a:rPr lang="en-US" sz="1200" dirty="0">
                    <a:solidFill>
                      <a:schemeClr val="tx1">
                        <a:lumMod val="50000"/>
                      </a:schemeClr>
                    </a:solidFill>
                  </a:rPr>
                  <a:t>Azure</a:t>
                </a:r>
              </a:p>
            </p:txBody>
          </p:sp>
        </p:grpSp>
      </p:grpSp>
      <p:sp>
        <p:nvSpPr>
          <p:cNvPr id="20486" name="Shape 172"/>
          <p:cNvSpPr>
            <a:spLocks noGrp="1"/>
          </p:cNvSpPr>
          <p:nvPr>
            <p:ph type="title"/>
          </p:nvPr>
        </p:nvSpPr>
        <p:spPr>
          <a:xfrm>
            <a:off x="384175" y="292100"/>
            <a:ext cx="8410575" cy="460375"/>
          </a:xfrm>
        </p:spPr>
        <p:txBody>
          <a:bodyPr lIns="0" tIns="0" rIns="0" bIns="0"/>
          <a:lstStyle/>
          <a:p>
            <a:pPr>
              <a:spcBef>
                <a:spcPct val="0"/>
              </a:spcBef>
              <a:buClr>
                <a:srgbClr val="00685D"/>
              </a:buClr>
              <a:buSzPct val="25000"/>
            </a:pPr>
            <a:r>
              <a:rPr lang="en-US" sz="2800">
                <a:solidFill>
                  <a:srgbClr val="2C95DD"/>
                </a:solidFill>
                <a:latin typeface="Arial" charset="0"/>
                <a:ea typeface="ＭＳ Ｐゴシック" charset="0"/>
                <a:sym typeface="Arial" charset="0"/>
              </a:rPr>
              <a:t>Pivotal CF Architecture</a:t>
            </a:r>
          </a:p>
        </p:txBody>
      </p:sp>
      <p:grpSp>
        <p:nvGrpSpPr>
          <p:cNvPr id="20487" name="Group 110"/>
          <p:cNvGrpSpPr>
            <a:grpSpLocks/>
          </p:cNvGrpSpPr>
          <p:nvPr/>
        </p:nvGrpSpPr>
        <p:grpSpPr bwMode="auto">
          <a:xfrm>
            <a:off x="7064375" y="2984500"/>
            <a:ext cx="1743075" cy="896938"/>
            <a:chOff x="6775984" y="1967163"/>
            <a:chExt cx="1744133" cy="896936"/>
          </a:xfrm>
        </p:grpSpPr>
        <p:sp>
          <p:nvSpPr>
            <p:cNvPr id="112" name="AutoShape 1"/>
            <p:cNvSpPr>
              <a:spLocks noChangeArrowheads="1"/>
            </p:cNvSpPr>
            <p:nvPr/>
          </p:nvSpPr>
          <p:spPr bwMode="auto">
            <a:xfrm>
              <a:off x="6775984" y="1967163"/>
              <a:ext cx="1744133" cy="865186"/>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pPr>
                <a:defRPr/>
              </a:pPr>
              <a:r>
                <a:rPr lang="en-US" dirty="0"/>
                <a:t> </a:t>
              </a:r>
            </a:p>
          </p:txBody>
        </p:sp>
        <p:grpSp>
          <p:nvGrpSpPr>
            <p:cNvPr id="20491" name="Shape 194"/>
            <p:cNvGrpSpPr>
              <a:grpSpLocks/>
            </p:cNvGrpSpPr>
            <p:nvPr/>
          </p:nvGrpSpPr>
          <p:grpSpPr bwMode="auto">
            <a:xfrm>
              <a:off x="6847707" y="2014681"/>
              <a:ext cx="1613145" cy="849418"/>
              <a:chOff x="6430190" y="1230979"/>
              <a:chExt cx="1613145" cy="849418"/>
            </a:xfrm>
          </p:grpSpPr>
          <p:grpSp>
            <p:nvGrpSpPr>
              <p:cNvPr id="20492" name="Shape 196"/>
              <p:cNvGrpSpPr>
                <a:grpSpLocks/>
              </p:cNvGrpSpPr>
              <p:nvPr/>
            </p:nvGrpSpPr>
            <p:grpSpPr bwMode="auto">
              <a:xfrm>
                <a:off x="6430190" y="1230979"/>
                <a:ext cx="1613145" cy="568473"/>
                <a:chOff x="5490387" y="1527312"/>
                <a:chExt cx="1613145" cy="568473"/>
              </a:xfrm>
            </p:grpSpPr>
            <p:sp>
              <p:nvSpPr>
                <p:cNvPr id="20495" name="Shape 197"/>
                <p:cNvSpPr>
                  <a:spLocks noChangeArrowheads="1"/>
                </p:cNvSpPr>
                <p:nvPr/>
              </p:nvSpPr>
              <p:spPr bwMode="auto">
                <a:xfrm>
                  <a:off x="5490387" y="1527312"/>
                  <a:ext cx="1613145" cy="272143"/>
                </a:xfrm>
                <a:prstGeom prst="roundRect">
                  <a:avLst>
                    <a:gd name="adj" fmla="val 17741"/>
                  </a:avLst>
                </a:prstGeom>
                <a:solidFill>
                  <a:srgbClr val="33928A"/>
                </a:solidFill>
                <a:ln w="9525">
                  <a:solidFill>
                    <a:srgbClr val="FFFFFF"/>
                  </a:solidFill>
                  <a:round/>
                  <a:headEnd/>
                  <a:tailEnd/>
                </a:ln>
              </p:spPr>
              <p:txBody>
                <a:bodyPr lIns="91425" tIns="0" rIns="91425" bIns="0" anchor="ctr"/>
                <a:lstStyle/>
                <a:p>
                  <a:pPr>
                    <a:buClr>
                      <a:srgbClr val="F2F2F2"/>
                    </a:buClr>
                    <a:buSzPct val="25000"/>
                    <a:buFont typeface="Calibri" charset="0"/>
                    <a:buNone/>
                  </a:pPr>
                  <a:r>
                    <a:rPr lang="en-US" sz="1200">
                      <a:solidFill>
                        <a:srgbClr val="F2F2F2"/>
                      </a:solidFill>
                      <a:latin typeface="Calibri" charset="0"/>
                      <a:cs typeface="Calibri" charset="0"/>
                      <a:sym typeface="Calibri" charset="0"/>
                    </a:rPr>
                    <a:t>Service Broker</a:t>
                  </a:r>
                </a:p>
              </p:txBody>
            </p:sp>
            <p:sp>
              <p:nvSpPr>
                <p:cNvPr id="20496" name="Shape 198"/>
                <p:cNvSpPr>
                  <a:spLocks noChangeArrowheads="1"/>
                </p:cNvSpPr>
                <p:nvPr/>
              </p:nvSpPr>
              <p:spPr bwMode="auto">
                <a:xfrm>
                  <a:off x="5490387" y="1823643"/>
                  <a:ext cx="1613145" cy="272143"/>
                </a:xfrm>
                <a:prstGeom prst="roundRect">
                  <a:avLst>
                    <a:gd name="adj" fmla="val 17741"/>
                  </a:avLst>
                </a:prstGeom>
                <a:solidFill>
                  <a:srgbClr val="33928A"/>
                </a:solidFill>
                <a:ln w="9525">
                  <a:solidFill>
                    <a:srgbClr val="FFFFFF"/>
                  </a:solidFill>
                  <a:round/>
                  <a:headEnd/>
                  <a:tailEnd/>
                </a:ln>
              </p:spPr>
              <p:txBody>
                <a:bodyPr lIns="91425" tIns="0" rIns="91425" bIns="0" anchor="ctr"/>
                <a:lstStyle/>
                <a:p>
                  <a:pPr>
                    <a:buClr>
                      <a:srgbClr val="F2F2F2"/>
                    </a:buClr>
                    <a:buSzPct val="25000"/>
                    <a:buFont typeface="Calibri" charset="0"/>
                    <a:buNone/>
                  </a:pPr>
                  <a:r>
                    <a:rPr lang="en-US" sz="1200">
                      <a:solidFill>
                        <a:srgbClr val="F2F2F2"/>
                      </a:solidFill>
                      <a:latin typeface="Calibri" charset="0"/>
                      <a:cs typeface="Calibri" charset="0"/>
                      <a:sym typeface="Calibri" charset="0"/>
                    </a:rPr>
                    <a:t>Service Nodes</a:t>
                  </a:r>
                </a:p>
              </p:txBody>
            </p:sp>
            <p:sp>
              <p:nvSpPr>
                <p:cNvPr id="119" name="Shape 199"/>
                <p:cNvSpPr/>
                <p:nvPr/>
              </p:nvSpPr>
              <p:spPr>
                <a:xfrm>
                  <a:off x="6846694" y="1563932"/>
                  <a:ext cx="193793" cy="193675"/>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sz="1200">
                    <a:solidFill>
                      <a:schemeClr val="lt1"/>
                    </a:solidFill>
                    <a:latin typeface="Arial"/>
                    <a:ea typeface="Arial"/>
                    <a:cs typeface="Arial"/>
                    <a:sym typeface="Arial"/>
                    <a:rtl val="0"/>
                  </a:endParaRPr>
                </a:p>
              </p:txBody>
            </p:sp>
          </p:grpSp>
          <p:sp>
            <p:nvSpPr>
              <p:cNvPr id="20493" name="Shape 200"/>
              <p:cNvSpPr txBox="1">
                <a:spLocks noChangeArrowheads="1"/>
              </p:cNvSpPr>
              <p:nvPr/>
            </p:nvSpPr>
            <p:spPr bwMode="auto">
              <a:xfrm>
                <a:off x="6880835" y="1803399"/>
                <a:ext cx="697802"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buClr>
                    <a:srgbClr val="4D4D4D"/>
                  </a:buClr>
                  <a:buSzPct val="25000"/>
                  <a:buFont typeface="Arial" charset="0"/>
                  <a:buNone/>
                </a:pPr>
                <a:r>
                  <a:rPr lang="en-US" sz="1200">
                    <a:solidFill>
                      <a:srgbClr val="4D4D4D"/>
                    </a:solidFill>
                    <a:cs typeface="Arial" charset="0"/>
                    <a:sym typeface="Arial" charset="0"/>
                  </a:rPr>
                  <a:t>Service</a:t>
                </a:r>
              </a:p>
            </p:txBody>
          </p:sp>
          <p:sp>
            <p:nvSpPr>
              <p:cNvPr id="116" name="Shape 201"/>
              <p:cNvSpPr/>
              <p:nvPr/>
            </p:nvSpPr>
            <p:spPr>
              <a:xfrm>
                <a:off x="7807147" y="1573985"/>
                <a:ext cx="160435" cy="153988"/>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a:solidFill>
                    <a:schemeClr val="lt1"/>
                  </a:solidFill>
                  <a:latin typeface="Arial"/>
                  <a:ea typeface="Arial"/>
                  <a:cs typeface="Arial"/>
                  <a:sym typeface="Arial"/>
                  <a:rtl val="0"/>
                </a:endParaRPr>
              </a:p>
            </p:txBody>
          </p:sp>
        </p:grpSp>
      </p:grpSp>
      <p:pic>
        <p:nvPicPr>
          <p:cNvPr id="20488" name="Picture 107"/>
          <p:cNvPicPr>
            <a:picLocks noChangeAspect="1"/>
          </p:cNvPicPr>
          <p:nvPr/>
        </p:nvPicPr>
        <p:blipFill>
          <a:blip r:embed="rId6">
            <a:extLst>
              <a:ext uri="{28A0092B-C50C-407E-A947-70E740481C1C}">
                <a14:useLocalDpi xmlns:a14="http://schemas.microsoft.com/office/drawing/2010/main" val="0"/>
              </a:ext>
            </a:extLst>
          </a:blip>
          <a:srcRect b="-4013"/>
          <a:stretch>
            <a:fillRect/>
          </a:stretch>
        </p:blipFill>
        <p:spPr bwMode="auto">
          <a:xfrm>
            <a:off x="5522913" y="4383088"/>
            <a:ext cx="100012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Picture 9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675313" y="4511675"/>
            <a:ext cx="6985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677623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49375" y="669925"/>
            <a:ext cx="6107113"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2" name="Rectangle 1"/>
          <p:cNvSpPr>
            <a:spLocks noGrp="1" noChangeArrowheads="1"/>
          </p:cNvSpPr>
          <p:nvPr>
            <p:ph type="title"/>
          </p:nvPr>
        </p:nvSpPr>
        <p:spPr/>
        <p:txBody>
          <a:bodyPr/>
          <a:lstStyle/>
          <a:p>
            <a:r>
              <a:rPr lang="en-US" sz="3200" dirty="0">
                <a:solidFill>
                  <a:srgbClr val="FFFFFF"/>
                </a:solidFill>
                <a:latin typeface="Arial" charset="0"/>
              </a:rPr>
              <a:t>PCF Metrics</a:t>
            </a:r>
          </a:p>
        </p:txBody>
      </p:sp>
      <p:sp>
        <p:nvSpPr>
          <p:cNvPr id="6" name="Text Box 12"/>
          <p:cNvSpPr txBox="1">
            <a:spLocks noChangeArrowheads="1"/>
          </p:cNvSpPr>
          <p:nvPr/>
        </p:nvSpPr>
        <p:spPr bwMode="auto">
          <a:xfrm>
            <a:off x="7713663" y="1979613"/>
            <a:ext cx="1335087"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9pPr>
          </a:lstStyle>
          <a:p>
            <a:pPr>
              <a:defRPr/>
            </a:pPr>
            <a:r>
              <a:rPr lang="en-US" dirty="0" smtClean="0">
                <a:solidFill>
                  <a:srgbClr val="FF0000"/>
                </a:solidFill>
              </a:rPr>
              <a:t>Container </a:t>
            </a:r>
            <a:br>
              <a:rPr lang="en-US" dirty="0" smtClean="0">
                <a:solidFill>
                  <a:srgbClr val="FF0000"/>
                </a:solidFill>
              </a:rPr>
            </a:br>
            <a:r>
              <a:rPr lang="en-US" dirty="0" smtClean="0">
                <a:solidFill>
                  <a:srgbClr val="FF0000"/>
                </a:solidFill>
              </a:rPr>
              <a:t>metrics</a:t>
            </a:r>
          </a:p>
        </p:txBody>
      </p:sp>
      <p:cxnSp>
        <p:nvCxnSpPr>
          <p:cNvPr id="5" name="Straight Arrow Connector 4"/>
          <p:cNvCxnSpPr>
            <a:stCxn id="11" idx="1"/>
          </p:cNvCxnSpPr>
          <p:nvPr/>
        </p:nvCxnSpPr>
        <p:spPr>
          <a:xfrm flipH="1">
            <a:off x="7181850" y="1497013"/>
            <a:ext cx="377825" cy="98425"/>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7270750" y="2219325"/>
            <a:ext cx="400050" cy="161925"/>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Text Box 12"/>
          <p:cNvSpPr txBox="1">
            <a:spLocks noChangeArrowheads="1"/>
          </p:cNvSpPr>
          <p:nvPr/>
        </p:nvSpPr>
        <p:spPr bwMode="auto">
          <a:xfrm>
            <a:off x="7502525" y="3476625"/>
            <a:ext cx="1335088"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9pPr>
          </a:lstStyle>
          <a:p>
            <a:pPr>
              <a:defRPr/>
            </a:pPr>
            <a:r>
              <a:rPr lang="en-US" dirty="0" smtClean="0">
                <a:solidFill>
                  <a:srgbClr val="FF0000"/>
                </a:solidFill>
              </a:rPr>
              <a:t>Application</a:t>
            </a:r>
            <a:br>
              <a:rPr lang="en-US" dirty="0" smtClean="0">
                <a:solidFill>
                  <a:srgbClr val="FF0000"/>
                </a:solidFill>
              </a:rPr>
            </a:br>
            <a:r>
              <a:rPr lang="en-US" dirty="0" smtClean="0">
                <a:solidFill>
                  <a:srgbClr val="FF0000"/>
                </a:solidFill>
              </a:rPr>
              <a:t>logs</a:t>
            </a:r>
          </a:p>
        </p:txBody>
      </p:sp>
      <p:cxnSp>
        <p:nvCxnSpPr>
          <p:cNvPr id="14" name="Straight Arrow Connector 13"/>
          <p:cNvCxnSpPr/>
          <p:nvPr/>
        </p:nvCxnSpPr>
        <p:spPr>
          <a:xfrm flipH="1">
            <a:off x="7061200" y="3952875"/>
            <a:ext cx="400050" cy="27463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Text Box 12"/>
          <p:cNvSpPr txBox="1">
            <a:spLocks noChangeArrowheads="1"/>
          </p:cNvSpPr>
          <p:nvPr/>
        </p:nvSpPr>
        <p:spPr bwMode="auto">
          <a:xfrm>
            <a:off x="7559675" y="1195388"/>
            <a:ext cx="1333500" cy="60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9pPr>
          </a:lstStyle>
          <a:p>
            <a:pPr>
              <a:defRPr/>
            </a:pPr>
            <a:r>
              <a:rPr lang="en-US" dirty="0" smtClean="0">
                <a:solidFill>
                  <a:srgbClr val="FF0000"/>
                </a:solidFill>
              </a:rPr>
              <a:t>Application</a:t>
            </a:r>
            <a:br>
              <a:rPr lang="en-US" dirty="0" smtClean="0">
                <a:solidFill>
                  <a:srgbClr val="FF0000"/>
                </a:solidFill>
              </a:rPr>
            </a:br>
            <a:r>
              <a:rPr lang="en-US" dirty="0" smtClean="0">
                <a:solidFill>
                  <a:srgbClr val="FF0000"/>
                </a:solidFill>
              </a:rPr>
              <a:t>events</a:t>
            </a:r>
          </a:p>
        </p:txBody>
      </p:sp>
    </p:spTree>
    <p:extLst>
      <p:ext uri="{BB962C8B-B14F-4D97-AF65-F5344CB8AC3E}">
        <p14:creationId xmlns:p14="http://schemas.microsoft.com/office/powerpoint/2010/main" val="257702366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49375" y="669925"/>
            <a:ext cx="6107113"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0" name="Rectangle 1"/>
          <p:cNvSpPr>
            <a:spLocks noGrp="1" noChangeArrowheads="1"/>
          </p:cNvSpPr>
          <p:nvPr>
            <p:ph type="title"/>
          </p:nvPr>
        </p:nvSpPr>
        <p:spPr/>
        <p:txBody>
          <a:bodyPr/>
          <a:lstStyle/>
          <a:p>
            <a:r>
              <a:rPr lang="en-US" sz="3200" dirty="0">
                <a:solidFill>
                  <a:srgbClr val="FFFFFF"/>
                </a:solidFill>
                <a:latin typeface="Arial" charset="0"/>
              </a:rPr>
              <a:t>PCF Metrics</a:t>
            </a:r>
          </a:p>
        </p:txBody>
      </p:sp>
      <p:sp>
        <p:nvSpPr>
          <p:cNvPr id="6" name="Text Box 12"/>
          <p:cNvSpPr txBox="1">
            <a:spLocks noChangeArrowheads="1"/>
          </p:cNvSpPr>
          <p:nvPr/>
        </p:nvSpPr>
        <p:spPr bwMode="auto">
          <a:xfrm>
            <a:off x="7713663" y="1757363"/>
            <a:ext cx="1335087" cy="60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9pPr>
          </a:lstStyle>
          <a:p>
            <a:pPr>
              <a:defRPr/>
            </a:pPr>
            <a:r>
              <a:rPr lang="en-US" dirty="0" smtClean="0">
                <a:solidFill>
                  <a:srgbClr val="FF0000"/>
                </a:solidFill>
              </a:rPr>
              <a:t>Networking</a:t>
            </a:r>
            <a:br>
              <a:rPr lang="en-US" dirty="0" smtClean="0">
                <a:solidFill>
                  <a:srgbClr val="FF0000"/>
                </a:solidFill>
              </a:rPr>
            </a:br>
            <a:r>
              <a:rPr lang="en-US" dirty="0" smtClean="0">
                <a:solidFill>
                  <a:srgbClr val="FF0000"/>
                </a:solidFill>
              </a:rPr>
              <a:t>metrics</a:t>
            </a:r>
          </a:p>
        </p:txBody>
      </p:sp>
      <p:cxnSp>
        <p:nvCxnSpPr>
          <p:cNvPr id="5" name="Straight Arrow Connector 4"/>
          <p:cNvCxnSpPr/>
          <p:nvPr/>
        </p:nvCxnSpPr>
        <p:spPr>
          <a:xfrm flipH="1" flipV="1">
            <a:off x="7181850" y="1846263"/>
            <a:ext cx="433388" cy="103187"/>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7270750" y="2108200"/>
            <a:ext cx="400050" cy="27305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Text Box 12"/>
          <p:cNvSpPr txBox="1">
            <a:spLocks noChangeArrowheads="1"/>
          </p:cNvSpPr>
          <p:nvPr/>
        </p:nvSpPr>
        <p:spPr bwMode="auto">
          <a:xfrm>
            <a:off x="7502525" y="3476625"/>
            <a:ext cx="1335088"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9pPr>
          </a:lstStyle>
          <a:p>
            <a:pPr>
              <a:defRPr/>
            </a:pPr>
            <a:r>
              <a:rPr lang="en-US" dirty="0" smtClean="0">
                <a:solidFill>
                  <a:srgbClr val="FF0000"/>
                </a:solidFill>
              </a:rPr>
              <a:t>Application</a:t>
            </a:r>
            <a:br>
              <a:rPr lang="en-US" dirty="0" smtClean="0">
                <a:solidFill>
                  <a:srgbClr val="FF0000"/>
                </a:solidFill>
              </a:rPr>
            </a:br>
            <a:r>
              <a:rPr lang="en-US" dirty="0" smtClean="0">
                <a:solidFill>
                  <a:srgbClr val="FF0000"/>
                </a:solidFill>
              </a:rPr>
              <a:t>logs</a:t>
            </a:r>
          </a:p>
        </p:txBody>
      </p:sp>
      <p:cxnSp>
        <p:nvCxnSpPr>
          <p:cNvPr id="14" name="Straight Arrow Connector 13"/>
          <p:cNvCxnSpPr/>
          <p:nvPr/>
        </p:nvCxnSpPr>
        <p:spPr>
          <a:xfrm flipH="1">
            <a:off x="7061200" y="3952875"/>
            <a:ext cx="400050" cy="27463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717702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ChangeArrowheads="1"/>
          </p:cNvSpPr>
          <p:nvPr>
            <p:ph type="title"/>
          </p:nvPr>
        </p:nvSpPr>
        <p:spPr/>
        <p:txBody>
          <a:bodyPr/>
          <a:lstStyle/>
          <a:p>
            <a:r>
              <a:rPr lang="en-US" sz="3200" dirty="0">
                <a:solidFill>
                  <a:srgbClr val="FFFFFF"/>
                </a:solidFill>
                <a:latin typeface="Arial" charset="0"/>
              </a:rPr>
              <a:t>Application Performance Monitoring</a:t>
            </a:r>
          </a:p>
        </p:txBody>
      </p:sp>
      <p:sp>
        <p:nvSpPr>
          <p:cNvPr id="60418" name="Rectangle 2"/>
          <p:cNvSpPr>
            <a:spLocks noGrp="1" noChangeArrowheads="1"/>
          </p:cNvSpPr>
          <p:nvPr>
            <p:ph sz="half" idx="1"/>
          </p:nvPr>
        </p:nvSpPr>
        <p:spPr>
          <a:xfrm>
            <a:off x="457200" y="876300"/>
            <a:ext cx="8229600" cy="3717925"/>
          </a:xfrm>
        </p:spPr>
        <p:txBody>
          <a:bodyPr/>
          <a:lstStyle/>
          <a:p>
            <a:r>
              <a:rPr lang="en-US" dirty="0">
                <a:solidFill>
                  <a:srgbClr val="FFFFFF"/>
                </a:solidFill>
                <a:latin typeface="Arial" charset="0"/>
              </a:rPr>
              <a:t>PCF Metrics provides a real-time application monitoring dashboard </a:t>
            </a:r>
            <a:endParaRPr lang="en-US" dirty="0" smtClean="0">
              <a:solidFill>
                <a:srgbClr val="FFFFFF"/>
              </a:solidFill>
              <a:latin typeface="Arial" charset="0"/>
            </a:endParaRPr>
          </a:p>
          <a:p>
            <a:endParaRPr lang="en-US" dirty="0">
              <a:solidFill>
                <a:srgbClr val="FFFFFF"/>
              </a:solidFill>
              <a:latin typeface="Arial" charset="0"/>
            </a:endParaRPr>
          </a:p>
          <a:p>
            <a:r>
              <a:rPr lang="en-US" dirty="0">
                <a:solidFill>
                  <a:srgbClr val="FFFFFF"/>
                </a:solidFill>
                <a:latin typeface="Arial" charset="0"/>
              </a:rPr>
              <a:t>3</a:t>
            </a:r>
            <a:r>
              <a:rPr lang="en-US" baseline="30000" dirty="0">
                <a:solidFill>
                  <a:srgbClr val="FFFFFF"/>
                </a:solidFill>
                <a:latin typeface="Arial" charset="0"/>
              </a:rPr>
              <a:t>rd</a:t>
            </a:r>
            <a:r>
              <a:rPr lang="en-US" dirty="0">
                <a:solidFill>
                  <a:srgbClr val="FFFFFF"/>
                </a:solidFill>
                <a:latin typeface="Arial" charset="0"/>
              </a:rPr>
              <a:t> Party Tiles provide in-depth monitoring of applications running on PCF via an embedded agent bundled with applications that are deployed using </a:t>
            </a:r>
            <a:r>
              <a:rPr lang="en-US" dirty="0" err="1">
                <a:solidFill>
                  <a:srgbClr val="FFFFFF"/>
                </a:solidFill>
                <a:latin typeface="Arial" charset="0"/>
              </a:rPr>
              <a:t>Buildpacks</a:t>
            </a:r>
            <a:endParaRPr lang="en-US" dirty="0">
              <a:solidFill>
                <a:srgbClr val="FFFFFF"/>
              </a:solidFill>
              <a:latin typeface="Arial" charset="0"/>
            </a:endParaRPr>
          </a:p>
          <a:p>
            <a:pPr marL="342900" lvl="2" indent="-342900">
              <a:buFont typeface="Arial"/>
              <a:buChar char="•"/>
            </a:pPr>
            <a:r>
              <a:rPr lang="en-US" dirty="0" smtClean="0">
                <a:solidFill>
                  <a:srgbClr val="FFFFFF"/>
                </a:solidFill>
                <a:latin typeface="Arial" charset="0"/>
              </a:rPr>
              <a:t>New </a:t>
            </a:r>
            <a:r>
              <a:rPr lang="en-US" dirty="0">
                <a:solidFill>
                  <a:srgbClr val="FFFFFF"/>
                </a:solidFill>
                <a:latin typeface="Arial" charset="0"/>
              </a:rPr>
              <a:t>Relic </a:t>
            </a:r>
          </a:p>
          <a:p>
            <a:pPr marL="342900" lvl="2" indent="-342900">
              <a:buFont typeface="Arial"/>
              <a:buChar char="•"/>
            </a:pPr>
            <a:r>
              <a:rPr lang="en-US" dirty="0" err="1" smtClean="0">
                <a:solidFill>
                  <a:srgbClr val="FFFFFF"/>
                </a:solidFill>
                <a:latin typeface="Arial" charset="0"/>
              </a:rPr>
              <a:t>AppDynamics</a:t>
            </a:r>
            <a:endParaRPr lang="en-US" dirty="0" smtClean="0">
              <a:solidFill>
                <a:srgbClr val="FFFFFF"/>
              </a:solidFill>
              <a:latin typeface="Arial" charset="0"/>
            </a:endParaRPr>
          </a:p>
          <a:p>
            <a:pPr marL="342900" lvl="2" indent="-342900">
              <a:buFont typeface="Arial"/>
              <a:buChar char="•"/>
            </a:pPr>
            <a:r>
              <a:rPr lang="en-US" dirty="0" err="1">
                <a:solidFill>
                  <a:srgbClr val="FFFFFF"/>
                </a:solidFill>
                <a:latin typeface="Arial" charset="0"/>
              </a:rPr>
              <a:t>Dynatrace</a:t>
            </a:r>
            <a:endParaRPr lang="en-US" dirty="0">
              <a:solidFill>
                <a:srgbClr val="FFFFFF"/>
              </a:solidFill>
              <a:latin typeface="Arial" charset="0"/>
            </a:endParaRPr>
          </a:p>
          <a:p>
            <a:pPr lvl="2"/>
            <a:endParaRPr lang="en-US" dirty="0">
              <a:solidFill>
                <a:srgbClr val="FFFFFF"/>
              </a:solidFill>
              <a:latin typeface="Arial" charset="0"/>
            </a:endParaRPr>
          </a:p>
        </p:txBody>
      </p:sp>
    </p:spTree>
    <p:extLst>
      <p:ext uri="{BB962C8B-B14F-4D97-AF65-F5344CB8AC3E}">
        <p14:creationId xmlns:p14="http://schemas.microsoft.com/office/powerpoint/2010/main" val="250240484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Shape 455"/>
          <p:cNvSpPr/>
          <p:nvPr/>
        </p:nvSpPr>
        <p:spPr>
          <a:xfrm>
            <a:off x="553012" y="1124033"/>
            <a:ext cx="8032500" cy="1056899"/>
          </a:xfrm>
          <a:prstGeom prst="rect">
            <a:avLst/>
          </a:prstGeom>
          <a:solidFill>
            <a:srgbClr val="0F243E"/>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6" name="Shape 456"/>
          <p:cNvSpPr/>
          <p:nvPr/>
        </p:nvSpPr>
        <p:spPr>
          <a:xfrm>
            <a:off x="563708" y="2343858"/>
            <a:ext cx="8032500" cy="1056899"/>
          </a:xfrm>
          <a:prstGeom prst="rect">
            <a:avLst/>
          </a:prstGeom>
          <a:solidFill>
            <a:srgbClr val="0F243E"/>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7" name="Shape 457"/>
          <p:cNvSpPr/>
          <p:nvPr/>
        </p:nvSpPr>
        <p:spPr>
          <a:xfrm>
            <a:off x="563708" y="3545260"/>
            <a:ext cx="8032500" cy="1056899"/>
          </a:xfrm>
          <a:prstGeom prst="rect">
            <a:avLst/>
          </a:prstGeom>
          <a:solidFill>
            <a:srgbClr val="0F243E"/>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28" name="Shape 459"/>
          <p:cNvPicPr preferRelativeResize="0"/>
          <p:nvPr/>
        </p:nvPicPr>
        <p:blipFill rotWithShape="1">
          <a:blip r:embed="rId3">
            <a:alphaModFix/>
          </a:blip>
          <a:srcRect r="68720"/>
          <a:stretch/>
        </p:blipFill>
        <p:spPr>
          <a:xfrm>
            <a:off x="7018167" y="-958616"/>
            <a:ext cx="2860200" cy="1917300"/>
          </a:xfrm>
          <a:prstGeom prst="rect">
            <a:avLst/>
          </a:prstGeom>
          <a:noFill/>
          <a:ln>
            <a:noFill/>
          </a:ln>
        </p:spPr>
      </p:pic>
      <p:pic>
        <p:nvPicPr>
          <p:cNvPr id="29" name="Shape 460"/>
          <p:cNvPicPr preferRelativeResize="0"/>
          <p:nvPr/>
        </p:nvPicPr>
        <p:blipFill rotWithShape="1">
          <a:blip r:embed="rId3">
            <a:alphaModFix/>
          </a:blip>
          <a:srcRect t="15690" r="68720"/>
          <a:stretch/>
        </p:blipFill>
        <p:spPr>
          <a:xfrm>
            <a:off x="1807057" y="2354808"/>
            <a:ext cx="2860200" cy="1616400"/>
          </a:xfrm>
          <a:prstGeom prst="rect">
            <a:avLst/>
          </a:prstGeom>
          <a:noFill/>
          <a:ln>
            <a:noFill/>
          </a:ln>
        </p:spPr>
      </p:pic>
      <p:sp>
        <p:nvSpPr>
          <p:cNvPr id="30" name="Shape 461"/>
          <p:cNvSpPr/>
          <p:nvPr/>
        </p:nvSpPr>
        <p:spPr>
          <a:xfrm>
            <a:off x="660350" y="1298500"/>
            <a:ext cx="17408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Application Framework</a:t>
            </a:r>
          </a:p>
        </p:txBody>
      </p:sp>
      <p:sp>
        <p:nvSpPr>
          <p:cNvPr id="31" name="Shape 462"/>
          <p:cNvSpPr/>
          <p:nvPr/>
        </p:nvSpPr>
        <p:spPr>
          <a:xfrm>
            <a:off x="495808" y="3719726"/>
            <a:ext cx="20699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Infrastructure Automation</a:t>
            </a:r>
          </a:p>
        </p:txBody>
      </p:sp>
      <p:sp>
        <p:nvSpPr>
          <p:cNvPr id="32" name="Shape 463"/>
          <p:cNvSpPr/>
          <p:nvPr/>
        </p:nvSpPr>
        <p:spPr>
          <a:xfrm>
            <a:off x="727189" y="2518325"/>
            <a:ext cx="1607100"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Platform Runtime</a:t>
            </a:r>
          </a:p>
        </p:txBody>
      </p:sp>
      <p:sp>
        <p:nvSpPr>
          <p:cNvPr id="33" name="Shape 464"/>
          <p:cNvSpPr/>
          <p:nvPr/>
        </p:nvSpPr>
        <p:spPr>
          <a:xfrm>
            <a:off x="5014007" y="1175390"/>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Language frameworks designed for microservice architectures with components for service discovery, metrics, circuit breakers and more.</a:t>
            </a:r>
          </a:p>
        </p:txBody>
      </p:sp>
      <p:sp>
        <p:nvSpPr>
          <p:cNvPr id="34" name="Shape 465"/>
          <p:cNvSpPr/>
          <p:nvPr/>
        </p:nvSpPr>
        <p:spPr>
          <a:xfrm>
            <a:off x="5014007" y="2395215"/>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dirty="0">
                <a:solidFill>
                  <a:srgbClr val="FFFFFF"/>
                </a:solidFill>
                <a:latin typeface="Roboto"/>
                <a:ea typeface="Roboto"/>
                <a:cs typeface="Roboto"/>
                <a:sym typeface="Roboto"/>
              </a:rPr>
              <a:t>Application container runtime with production-ready backing services, automated build pipeline, routing, health management and logging.</a:t>
            </a:r>
          </a:p>
        </p:txBody>
      </p:sp>
      <p:sp>
        <p:nvSpPr>
          <p:cNvPr id="35" name="Shape 466"/>
          <p:cNvSpPr/>
          <p:nvPr/>
        </p:nvSpPr>
        <p:spPr>
          <a:xfrm>
            <a:off x="5015053" y="3596616"/>
            <a:ext cx="35183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API-based infrastructure provisioning that delivers bit-for-bit, consistent, self-healing deployments across private and public cloud.</a:t>
            </a:r>
          </a:p>
        </p:txBody>
      </p:sp>
      <p:sp>
        <p:nvSpPr>
          <p:cNvPr id="36" name="Shape 467"/>
          <p:cNvSpPr/>
          <p:nvPr/>
        </p:nvSpPr>
        <p:spPr>
          <a:xfrm>
            <a:off x="157655" y="595600"/>
            <a:ext cx="8797159" cy="307800"/>
          </a:xfrm>
          <a:prstGeom prst="rect">
            <a:avLst/>
          </a:prstGeom>
          <a:noFill/>
          <a:ln>
            <a:noFill/>
          </a:ln>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 sz="1600" b="1" i="0" u="none" strike="noStrike" kern="0" cap="none" spc="0" normalizeH="0" baseline="0" noProof="0" dirty="0">
                <a:ln>
                  <a:noFill/>
                </a:ln>
                <a:solidFill>
                  <a:srgbClr val="008881"/>
                </a:solidFill>
                <a:effectLst/>
                <a:uLnTx/>
                <a:uFill>
                  <a:solidFill>
                    <a:srgbClr val="008881"/>
                  </a:solidFill>
                </a:uFill>
                <a:sym typeface="Roboto"/>
              </a:rPr>
              <a:t>A complete framework for delivering software rapidly, consistently and reliably at scale.</a:t>
            </a:r>
          </a:p>
        </p:txBody>
      </p:sp>
      <p:sp>
        <p:nvSpPr>
          <p:cNvPr id="37" name="Shape 468"/>
          <p:cNvSpPr/>
          <p:nvPr/>
        </p:nvSpPr>
        <p:spPr>
          <a:xfrm>
            <a:off x="2272233" y="73570"/>
            <a:ext cx="4885800" cy="646199"/>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 sz="3200" b="1" i="0" u="none" strike="noStrike" kern="0" cap="none" spc="0" normalizeH="0" baseline="0" noProof="0" dirty="0">
                <a:ln>
                  <a:noFill/>
                </a:ln>
                <a:solidFill>
                  <a:schemeClr val="tx1"/>
                </a:solidFill>
                <a:effectLst/>
                <a:uLnTx/>
                <a:uFill>
                  <a:solidFill>
                    <a:srgbClr val="008881"/>
                  </a:solidFill>
                </a:uFill>
                <a:sym typeface="Roboto"/>
              </a:rPr>
              <a:t>Pivotal Cloud Foundry</a:t>
            </a:r>
          </a:p>
        </p:txBody>
      </p:sp>
      <p:pic>
        <p:nvPicPr>
          <p:cNvPr id="38" name="Shape 469"/>
          <p:cNvPicPr preferRelativeResize="0"/>
          <p:nvPr/>
        </p:nvPicPr>
        <p:blipFill rotWithShape="1">
          <a:blip r:embed="rId4">
            <a:alphaModFix/>
          </a:blip>
          <a:srcRect l="32635" t="6509" r="2340" b="23196"/>
          <a:stretch/>
        </p:blipFill>
        <p:spPr>
          <a:xfrm>
            <a:off x="2829433" y="1501571"/>
            <a:ext cx="858900" cy="301799"/>
          </a:xfrm>
          <a:prstGeom prst="rect">
            <a:avLst/>
          </a:prstGeom>
          <a:noFill/>
          <a:ln>
            <a:noFill/>
          </a:ln>
        </p:spPr>
      </p:pic>
      <p:pic>
        <p:nvPicPr>
          <p:cNvPr id="39" name="Shape 470"/>
          <p:cNvPicPr preferRelativeResize="0"/>
          <p:nvPr/>
        </p:nvPicPr>
        <p:blipFill rotWithShape="1">
          <a:blip r:embed="rId4">
            <a:alphaModFix/>
          </a:blip>
          <a:srcRect r="72310" b="15888"/>
          <a:stretch/>
        </p:blipFill>
        <p:spPr>
          <a:xfrm>
            <a:off x="2434790" y="1471916"/>
            <a:ext cx="365699" cy="361199"/>
          </a:xfrm>
          <a:prstGeom prst="rect">
            <a:avLst/>
          </a:prstGeom>
          <a:noFill/>
          <a:ln>
            <a:noFill/>
          </a:ln>
        </p:spPr>
      </p:pic>
      <p:pic>
        <p:nvPicPr>
          <p:cNvPr id="40" name="Shape 471"/>
          <p:cNvPicPr preferRelativeResize="0"/>
          <p:nvPr/>
        </p:nvPicPr>
        <p:blipFill rotWithShape="1">
          <a:blip r:embed="rId5">
            <a:alphaModFix/>
          </a:blip>
          <a:srcRect t="21144" r="55714" b="28962"/>
          <a:stretch/>
        </p:blipFill>
        <p:spPr>
          <a:xfrm>
            <a:off x="3941150" y="1320616"/>
            <a:ext cx="796500" cy="301200"/>
          </a:xfrm>
          <a:prstGeom prst="rect">
            <a:avLst/>
          </a:prstGeom>
          <a:noFill/>
          <a:ln>
            <a:noFill/>
          </a:ln>
        </p:spPr>
      </p:pic>
      <p:pic>
        <p:nvPicPr>
          <p:cNvPr id="41" name="Shape 472"/>
          <p:cNvPicPr preferRelativeResize="0"/>
          <p:nvPr/>
        </p:nvPicPr>
        <p:blipFill rotWithShape="1">
          <a:blip r:embed="rId5">
            <a:alphaModFix/>
          </a:blip>
          <a:srcRect l="50285" t="21127" b="20941"/>
          <a:stretch/>
        </p:blipFill>
        <p:spPr>
          <a:xfrm>
            <a:off x="3860126" y="1582106"/>
            <a:ext cx="894000" cy="349499"/>
          </a:xfrm>
          <a:prstGeom prst="rect">
            <a:avLst/>
          </a:prstGeom>
          <a:noFill/>
          <a:ln>
            <a:noFill/>
          </a:ln>
        </p:spPr>
      </p:pic>
      <p:sp>
        <p:nvSpPr>
          <p:cNvPr id="42" name="Shape 473"/>
          <p:cNvSpPr/>
          <p:nvPr/>
        </p:nvSpPr>
        <p:spPr>
          <a:xfrm>
            <a:off x="3244125" y="2796550"/>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3" name="Shape 474"/>
          <p:cNvSpPr/>
          <p:nvPr/>
        </p:nvSpPr>
        <p:spPr>
          <a:xfrm>
            <a:off x="3241250" y="2617671"/>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sp>
        <p:nvSpPr>
          <p:cNvPr id="44" name="Shape 475"/>
          <p:cNvSpPr/>
          <p:nvPr/>
        </p:nvSpPr>
        <p:spPr>
          <a:xfrm>
            <a:off x="3287917" y="3973082"/>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5" name="Shape 476"/>
          <p:cNvSpPr/>
          <p:nvPr/>
        </p:nvSpPr>
        <p:spPr>
          <a:xfrm>
            <a:off x="3285042" y="3794203"/>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pic>
        <p:nvPicPr>
          <p:cNvPr id="46" name="Shape 477"/>
          <p:cNvPicPr preferRelativeResize="0"/>
          <p:nvPr/>
        </p:nvPicPr>
        <p:blipFill rotWithShape="1">
          <a:blip r:embed="rId6">
            <a:alphaModFix/>
          </a:blip>
          <a:srcRect l="28807" t="6844" r="31199" b="35348"/>
          <a:stretch/>
        </p:blipFill>
        <p:spPr>
          <a:xfrm>
            <a:off x="2585621" y="3808830"/>
            <a:ext cx="720599" cy="489300"/>
          </a:xfrm>
          <a:prstGeom prst="rect">
            <a:avLst/>
          </a:prstGeom>
          <a:noFill/>
          <a:ln>
            <a:noFill/>
          </a:ln>
        </p:spPr>
      </p:pic>
      <p:pic>
        <p:nvPicPr>
          <p:cNvPr id="47" name="Shape 478"/>
          <p:cNvPicPr preferRelativeResize="0"/>
          <p:nvPr/>
        </p:nvPicPr>
        <p:blipFill rotWithShape="1">
          <a:blip r:embed="rId6">
            <a:alphaModFix/>
          </a:blip>
          <a:srcRect l="28807" t="6844" r="31199" b="35348"/>
          <a:stretch/>
        </p:blipFill>
        <p:spPr>
          <a:xfrm>
            <a:off x="2497173" y="2607427"/>
            <a:ext cx="780300" cy="529799"/>
          </a:xfrm>
          <a:prstGeom prst="rect">
            <a:avLst/>
          </a:prstGeom>
          <a:noFill/>
          <a:ln>
            <a:noFill/>
          </a:ln>
        </p:spPr>
      </p:pic>
    </p:spTree>
    <p:extLst>
      <p:ext uri="{BB962C8B-B14F-4D97-AF65-F5344CB8AC3E}">
        <p14:creationId xmlns:p14="http://schemas.microsoft.com/office/powerpoint/2010/main" val="668012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6" name="Group 65"/>
          <p:cNvGrpSpPr/>
          <p:nvPr/>
        </p:nvGrpSpPr>
        <p:grpSpPr>
          <a:xfrm>
            <a:off x="7048643" y="891822"/>
            <a:ext cx="1744133" cy="886964"/>
            <a:chOff x="6775984" y="840178"/>
            <a:chExt cx="1744133" cy="886964"/>
          </a:xfrm>
        </p:grpSpPr>
        <p:sp>
          <p:nvSpPr>
            <p:cNvPr id="223"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91" name="Shape 179"/>
            <p:cNvGrpSpPr/>
            <p:nvPr/>
          </p:nvGrpSpPr>
          <p:grpSpPr>
            <a:xfrm>
              <a:off x="6847703" y="928524"/>
              <a:ext cx="1621611" cy="798618"/>
              <a:chOff x="1163919" y="1239446"/>
              <a:chExt cx="1621611" cy="798618"/>
            </a:xfrm>
          </p:grpSpPr>
          <p:grpSp>
            <p:nvGrpSpPr>
              <p:cNvPr id="93" name="Shape 181"/>
              <p:cNvGrpSpPr/>
              <p:nvPr/>
            </p:nvGrpSpPr>
            <p:grpSpPr>
              <a:xfrm>
                <a:off x="1163919" y="1239446"/>
                <a:ext cx="1621611" cy="568476"/>
                <a:chOff x="5481921" y="2721113"/>
                <a:chExt cx="1621611" cy="568476"/>
              </a:xfrm>
            </p:grpSpPr>
            <p:sp>
              <p:nvSpPr>
                <p:cNvPr id="9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00"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01"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94"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228" name="Group 227"/>
          <p:cNvGrpSpPr/>
          <p:nvPr/>
        </p:nvGrpSpPr>
        <p:grpSpPr>
          <a:xfrm>
            <a:off x="7063953" y="1936205"/>
            <a:ext cx="1744133" cy="896936"/>
            <a:chOff x="6775984" y="1967163"/>
            <a:chExt cx="1744133" cy="896936"/>
          </a:xfrm>
        </p:grpSpPr>
        <p:sp>
          <p:nvSpPr>
            <p:cNvPr id="229"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230" name="Shape 194"/>
            <p:cNvGrpSpPr/>
            <p:nvPr/>
          </p:nvGrpSpPr>
          <p:grpSpPr>
            <a:xfrm>
              <a:off x="6847707" y="2014681"/>
              <a:ext cx="1613145" cy="849418"/>
              <a:chOff x="6430190" y="1230979"/>
              <a:chExt cx="1613145" cy="849418"/>
            </a:xfrm>
          </p:grpSpPr>
          <p:grpSp>
            <p:nvGrpSpPr>
              <p:cNvPr id="231" name="Shape 196"/>
              <p:cNvGrpSpPr/>
              <p:nvPr/>
            </p:nvGrpSpPr>
            <p:grpSpPr>
              <a:xfrm>
                <a:off x="6430190" y="1230979"/>
                <a:ext cx="1613145" cy="568473"/>
                <a:chOff x="5490387" y="1527312"/>
                <a:chExt cx="1613145" cy="568473"/>
              </a:xfrm>
            </p:grpSpPr>
            <p:sp>
              <p:nvSpPr>
                <p:cNvPr id="234"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235"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236"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32"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233"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296367"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lvl="0">
              <a:buClr>
                <a:srgbClr val="00685D"/>
              </a:buClr>
              <a:buSzPct val="25000"/>
            </a:pPr>
            <a:r>
              <a:rPr lang="en-US" sz="2800" dirty="0">
                <a:solidFill>
                  <a:srgbClr val="2C95DD"/>
                </a:solidFill>
              </a:rPr>
              <a:t>Pivotal CF </a:t>
            </a:r>
            <a:r>
              <a:rPr lang="en-US" sz="2800" dirty="0" smtClean="0">
                <a:solidFill>
                  <a:srgbClr val="2C95DD"/>
                </a:solidFill>
              </a:rPr>
              <a:t>Architecture</a:t>
            </a:r>
            <a:endParaRPr lang="en-US" sz="2800" dirty="0">
              <a:solidFill>
                <a:srgbClr val="2C95DD"/>
              </a:solidFill>
            </a:endParaRPr>
          </a:p>
        </p:txBody>
      </p:sp>
      <p:grpSp>
        <p:nvGrpSpPr>
          <p:cNvPr id="111" name="Group 110"/>
          <p:cNvGrpSpPr/>
          <p:nvPr/>
        </p:nvGrpSpPr>
        <p:grpSpPr>
          <a:xfrm>
            <a:off x="7063953" y="2984167"/>
            <a:ext cx="1744133" cy="896936"/>
            <a:chOff x="6775984" y="1967163"/>
            <a:chExt cx="1744133" cy="896936"/>
          </a:xfrm>
        </p:grpSpPr>
        <p:sp>
          <p:nvSpPr>
            <p:cNvPr id="112"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94"/>
            <p:cNvGrpSpPr/>
            <p:nvPr/>
          </p:nvGrpSpPr>
          <p:grpSpPr>
            <a:xfrm>
              <a:off x="6847707" y="2014681"/>
              <a:ext cx="1613145" cy="849418"/>
              <a:chOff x="6430190" y="1230979"/>
              <a:chExt cx="1613145" cy="849418"/>
            </a:xfrm>
          </p:grpSpPr>
          <p:grpSp>
            <p:nvGrpSpPr>
              <p:cNvPr id="114" name="Shape 196"/>
              <p:cNvGrpSpPr/>
              <p:nvPr/>
            </p:nvGrpSpPr>
            <p:grpSpPr>
              <a:xfrm>
                <a:off x="6430190" y="1230979"/>
                <a:ext cx="1613145" cy="568473"/>
                <a:chOff x="5490387" y="1527312"/>
                <a:chExt cx="1613145" cy="568473"/>
              </a:xfrm>
            </p:grpSpPr>
            <p:sp>
              <p:nvSpPr>
                <p:cNvPr id="117"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18"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1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16"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pic>
        <p:nvPicPr>
          <p:cNvPr id="108" name="Picture 107"/>
          <p:cNvPicPr>
            <a:picLocks noChangeAspect="1"/>
          </p:cNvPicPr>
          <p:nvPr/>
        </p:nvPicPr>
        <p:blipFill>
          <a:blip r:embed="rId6" cstate="print"/>
          <a:srcRect b="-4013"/>
          <a:stretch>
            <a:fillRect/>
          </a:stretch>
        </p:blipFill>
        <p:spPr bwMode="auto">
          <a:xfrm>
            <a:off x="5546290" y="4415030"/>
            <a:ext cx="947021" cy="604365"/>
          </a:xfrm>
          <a:prstGeom prst="rect">
            <a:avLst/>
          </a:prstGeom>
          <a:noFill/>
          <a:ln w="9525">
            <a:noFill/>
            <a:miter lim="800000"/>
            <a:headEnd/>
            <a:tailEnd/>
          </a:ln>
        </p:spPr>
      </p:pic>
      <p:pic>
        <p:nvPicPr>
          <p:cNvPr id="109" name="Picture 9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675172" y="4502140"/>
            <a:ext cx="699018" cy="33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3197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buNone/>
            </a:pPr>
            <a:endParaRPr lang="en-US" dirty="0"/>
          </a:p>
        </p:txBody>
      </p:sp>
      <p:sp>
        <p:nvSpPr>
          <p:cNvPr id="4" name="Title 3"/>
          <p:cNvSpPr>
            <a:spLocks noGrp="1"/>
          </p:cNvSpPr>
          <p:nvPr>
            <p:ph type="title"/>
          </p:nvPr>
        </p:nvSpPr>
        <p:spPr/>
        <p:txBody>
          <a:bodyPr/>
          <a:lstStyle/>
          <a:p>
            <a:endParaRPr lang="en-US"/>
          </a:p>
        </p:txBody>
      </p:sp>
      <p:sp>
        <p:nvSpPr>
          <p:cNvPr id="5" name="Title 1"/>
          <p:cNvSpPr txBox="1">
            <a:spLocks noChangeArrowheads="1"/>
          </p:cNvSpPr>
          <p:nvPr/>
        </p:nvSpPr>
        <p:spPr bwMode="auto">
          <a:xfrm>
            <a:off x="366713" y="325438"/>
            <a:ext cx="8410575" cy="460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pPr>
            <a:r>
              <a:rPr lang="en-US" sz="4400" smtClean="0">
                <a:solidFill>
                  <a:srgbClr val="FF6600"/>
                </a:solidFill>
              </a:rPr>
              <a:t>Elastic Runtime vs. BOSH </a:t>
            </a:r>
            <a:r>
              <a:rPr lang="en-US" altLang="en-US" sz="4400" smtClean="0">
                <a:solidFill>
                  <a:srgbClr val="FF6600"/>
                </a:solidFill>
              </a:rPr>
              <a:t/>
            </a:r>
            <a:br>
              <a:rPr lang="en-US" altLang="en-US" sz="4400" smtClean="0">
                <a:solidFill>
                  <a:srgbClr val="FF6600"/>
                </a:solidFill>
              </a:rPr>
            </a:br>
            <a:endParaRPr lang="en-US" sz="4400" dirty="0">
              <a:solidFill>
                <a:srgbClr val="FF6600"/>
              </a:solidFill>
            </a:endParaRPr>
          </a:p>
        </p:txBody>
      </p:sp>
      <p:sp>
        <p:nvSpPr>
          <p:cNvPr id="6" name="Text Box 3"/>
          <p:cNvSpPr txBox="1">
            <a:spLocks noChangeArrowheads="1"/>
          </p:cNvSpPr>
          <p:nvPr/>
        </p:nvSpPr>
        <p:spPr bwMode="auto">
          <a:xfrm>
            <a:off x="476250" y="1417638"/>
            <a:ext cx="2809875"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PH" sz="1500">
                <a:solidFill>
                  <a:schemeClr val="bg1"/>
                </a:solidFill>
                <a:ea typeface="ＭＳ Ｐゴシック" charset="0"/>
                <a:cs typeface="Arial" charset="0"/>
              </a:rPr>
              <a:t>The </a:t>
            </a:r>
            <a:r>
              <a:rPr lang="en-PH" sz="1500" b="1">
                <a:solidFill>
                  <a:schemeClr val="bg1"/>
                </a:solidFill>
                <a:ea typeface="ＭＳ Ｐゴシック" charset="0"/>
                <a:cs typeface="Arial" charset="0"/>
              </a:rPr>
              <a:t>Elastic Runtime</a:t>
            </a:r>
            <a:r>
              <a:rPr lang="en-PH" sz="1500">
                <a:solidFill>
                  <a:schemeClr val="bg1"/>
                </a:solidFill>
                <a:ea typeface="ＭＳ Ｐゴシック" charset="0"/>
                <a:cs typeface="Arial" charset="0"/>
              </a:rPr>
              <a:t> </a:t>
            </a:r>
          </a:p>
          <a:p>
            <a:r>
              <a:rPr lang="en-PH" sz="1500">
                <a:solidFill>
                  <a:schemeClr val="bg1"/>
                </a:solidFill>
                <a:ea typeface="ＭＳ Ｐゴシック" charset="0"/>
                <a:cs typeface="Arial" charset="0"/>
              </a:rPr>
              <a:t>is about managing distributed </a:t>
            </a:r>
          </a:p>
          <a:p>
            <a:r>
              <a:rPr lang="en-PH" sz="1500">
                <a:solidFill>
                  <a:schemeClr val="bg1"/>
                </a:solidFill>
                <a:ea typeface="ＭＳ Ｐゴシック" charset="0"/>
                <a:cs typeface="Arial" charset="0"/>
              </a:rPr>
              <a:t>applications in </a:t>
            </a:r>
            <a:r>
              <a:rPr lang="en-PH" sz="1500" b="1">
                <a:solidFill>
                  <a:schemeClr val="bg1"/>
                </a:solidFill>
                <a:ea typeface="ＭＳ Ｐゴシック" charset="0"/>
                <a:cs typeface="Arial" charset="0"/>
              </a:rPr>
              <a:t>containers</a:t>
            </a:r>
            <a:r>
              <a:rPr lang="en-PH" sz="1500">
                <a:solidFill>
                  <a:schemeClr val="bg1"/>
                </a:solidFill>
                <a:ea typeface="ＭＳ Ｐゴシック" charset="0"/>
                <a:cs typeface="Arial" charset="0"/>
              </a:rPr>
              <a:t> </a:t>
            </a:r>
          </a:p>
        </p:txBody>
      </p:sp>
      <p:sp>
        <p:nvSpPr>
          <p:cNvPr id="7" name="Text Box 4"/>
          <p:cNvSpPr txBox="1">
            <a:spLocks noChangeArrowheads="1"/>
          </p:cNvSpPr>
          <p:nvPr/>
        </p:nvSpPr>
        <p:spPr bwMode="auto">
          <a:xfrm>
            <a:off x="476250" y="3506788"/>
            <a:ext cx="2809875" cy="776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r>
              <a:rPr lang="en-PH" sz="1500" dirty="0">
                <a:solidFill>
                  <a:schemeClr val="bg1"/>
                </a:solidFill>
                <a:ea typeface="ＭＳ Ｐゴシック" charset="0"/>
                <a:cs typeface="Arial" charset="0"/>
              </a:rPr>
              <a:t>BOSH/Ops Manager is about managing distributed software on </a:t>
            </a:r>
            <a:r>
              <a:rPr lang="en-PH" sz="1500" b="1" dirty="0">
                <a:solidFill>
                  <a:srgbClr val="DDDDDD"/>
                </a:solidFill>
                <a:ea typeface="ＭＳ Ｐゴシック" charset="0"/>
                <a:cs typeface="Arial" charset="0"/>
              </a:rPr>
              <a:t>VM</a:t>
            </a:r>
            <a:r>
              <a:rPr lang="en-PH" sz="1500" b="1" dirty="0">
                <a:solidFill>
                  <a:schemeClr val="bg1"/>
                </a:solidFill>
                <a:ea typeface="ＭＳ Ｐゴシック" charset="0"/>
                <a:cs typeface="Arial" charset="0"/>
              </a:rPr>
              <a:t> </a:t>
            </a:r>
            <a:r>
              <a:rPr lang="en-PH" sz="1500" dirty="0">
                <a:solidFill>
                  <a:schemeClr val="bg1"/>
                </a:solidFill>
                <a:ea typeface="ＭＳ Ｐゴシック" charset="0"/>
                <a:cs typeface="Arial" charset="0"/>
              </a:rPr>
              <a:t>clusters</a:t>
            </a:r>
          </a:p>
        </p:txBody>
      </p:sp>
      <p:sp>
        <p:nvSpPr>
          <p:cNvPr id="8" name="Text Box 5"/>
          <p:cNvSpPr txBox="1">
            <a:spLocks noChangeArrowheads="1"/>
          </p:cNvSpPr>
          <p:nvPr/>
        </p:nvSpPr>
        <p:spPr bwMode="auto">
          <a:xfrm>
            <a:off x="3824288" y="2035175"/>
            <a:ext cx="1155700"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r>
              <a:rPr lang="en-PH" sz="1500" b="1">
                <a:solidFill>
                  <a:schemeClr val="bg1"/>
                </a:solidFill>
                <a:ea typeface="ＭＳ Ｐゴシック" charset="0"/>
                <a:cs typeface="Arial" charset="0"/>
              </a:rPr>
              <a:t>containers</a:t>
            </a:r>
          </a:p>
        </p:txBody>
      </p:sp>
      <p:sp>
        <p:nvSpPr>
          <p:cNvPr id="9" name="Rectangle 6"/>
          <p:cNvSpPr>
            <a:spLocks noChangeArrowheads="1"/>
          </p:cNvSpPr>
          <p:nvPr/>
        </p:nvSpPr>
        <p:spPr bwMode="auto">
          <a:xfrm>
            <a:off x="5954713" y="1328738"/>
            <a:ext cx="1714500" cy="1249362"/>
          </a:xfrm>
          <a:prstGeom prst="rect">
            <a:avLst/>
          </a:prstGeom>
          <a:solidFill>
            <a:schemeClr val="accent2"/>
          </a:solidFill>
          <a:ln w="28575" cap="flat" cmpd="sng">
            <a:solidFill>
              <a:srgbClr val="003366"/>
            </a:solidFill>
            <a:bevel/>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0" name="Rectangle 7"/>
          <p:cNvSpPr>
            <a:spLocks noChangeArrowheads="1"/>
          </p:cNvSpPr>
          <p:nvPr/>
        </p:nvSpPr>
        <p:spPr bwMode="auto">
          <a:xfrm>
            <a:off x="5702300" y="1489075"/>
            <a:ext cx="1738313" cy="1312863"/>
          </a:xfrm>
          <a:prstGeom prst="rect">
            <a:avLst/>
          </a:prstGeom>
          <a:solidFill>
            <a:schemeClr val="accent2"/>
          </a:solidFill>
          <a:ln w="28575" cap="flat" cmpd="sng">
            <a:solidFill>
              <a:srgbClr val="00336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1" name="Rectangle 8"/>
          <p:cNvSpPr>
            <a:spLocks noChangeArrowheads="1"/>
          </p:cNvSpPr>
          <p:nvPr/>
        </p:nvSpPr>
        <p:spPr bwMode="auto">
          <a:xfrm>
            <a:off x="5565775" y="1668463"/>
            <a:ext cx="1757363" cy="1339850"/>
          </a:xfrm>
          <a:prstGeom prst="rect">
            <a:avLst/>
          </a:prstGeom>
          <a:solidFill>
            <a:schemeClr val="accent2"/>
          </a:solidFill>
          <a:ln w="28575" cap="flat" cmpd="sng">
            <a:solidFill>
              <a:srgbClr val="00336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2" name="Rectangle 9"/>
          <p:cNvSpPr>
            <a:spLocks noChangeArrowheads="1"/>
          </p:cNvSpPr>
          <p:nvPr/>
        </p:nvSpPr>
        <p:spPr bwMode="auto">
          <a:xfrm>
            <a:off x="6064250" y="1754188"/>
            <a:ext cx="269875" cy="222250"/>
          </a:xfrm>
          <a:prstGeom prst="rect">
            <a:avLst/>
          </a:prstGeom>
          <a:solidFill>
            <a:srgbClr val="FF9966"/>
          </a:solidFill>
          <a:ln w="9525" cap="flat" cmpd="sng">
            <a:solidFill>
              <a:schemeClr val="tx1"/>
            </a:solidFill>
            <a:bevel/>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3" name="Rectangle 10"/>
          <p:cNvSpPr>
            <a:spLocks noChangeArrowheads="1"/>
          </p:cNvSpPr>
          <p:nvPr/>
        </p:nvSpPr>
        <p:spPr bwMode="auto">
          <a:xfrm>
            <a:off x="5684838" y="2025650"/>
            <a:ext cx="269875" cy="222250"/>
          </a:xfrm>
          <a:prstGeom prst="rect">
            <a:avLst/>
          </a:prstGeom>
          <a:solidFill>
            <a:srgbClr val="FFFF99"/>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4" name="Rectangle 11"/>
          <p:cNvSpPr>
            <a:spLocks noChangeArrowheads="1"/>
          </p:cNvSpPr>
          <p:nvPr/>
        </p:nvSpPr>
        <p:spPr bwMode="auto">
          <a:xfrm>
            <a:off x="5684838" y="1754188"/>
            <a:ext cx="269875" cy="222250"/>
          </a:xfrm>
          <a:prstGeom prst="rect">
            <a:avLst/>
          </a:prstGeom>
          <a:solidFill>
            <a:srgbClr val="FFFF99"/>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5" name="Rectangle 12"/>
          <p:cNvSpPr>
            <a:spLocks noChangeArrowheads="1"/>
          </p:cNvSpPr>
          <p:nvPr/>
        </p:nvSpPr>
        <p:spPr bwMode="auto">
          <a:xfrm>
            <a:off x="5686425" y="2578100"/>
            <a:ext cx="269875" cy="222250"/>
          </a:xfrm>
          <a:prstGeom prst="rect">
            <a:avLst/>
          </a:prstGeom>
          <a:solidFill>
            <a:srgbClr val="FF7C80"/>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6" name="Rectangle 13"/>
          <p:cNvSpPr>
            <a:spLocks noChangeArrowheads="1"/>
          </p:cNvSpPr>
          <p:nvPr/>
        </p:nvSpPr>
        <p:spPr bwMode="auto">
          <a:xfrm>
            <a:off x="5684838" y="2301875"/>
            <a:ext cx="269875" cy="222250"/>
          </a:xfrm>
          <a:prstGeom prst="rect">
            <a:avLst/>
          </a:prstGeom>
          <a:solidFill>
            <a:srgbClr val="FFFF99"/>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7" name="Rectangle 14"/>
          <p:cNvSpPr>
            <a:spLocks noChangeArrowheads="1"/>
          </p:cNvSpPr>
          <p:nvPr/>
        </p:nvSpPr>
        <p:spPr bwMode="auto">
          <a:xfrm>
            <a:off x="6064250" y="2008188"/>
            <a:ext cx="269875" cy="222250"/>
          </a:xfrm>
          <a:prstGeom prst="rect">
            <a:avLst/>
          </a:prstGeom>
          <a:solidFill>
            <a:srgbClr val="FF5050"/>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8" name="Rectangle 15"/>
          <p:cNvSpPr>
            <a:spLocks noChangeArrowheads="1"/>
          </p:cNvSpPr>
          <p:nvPr/>
        </p:nvSpPr>
        <p:spPr bwMode="auto">
          <a:xfrm>
            <a:off x="6064250" y="2293938"/>
            <a:ext cx="269875" cy="222250"/>
          </a:xfrm>
          <a:prstGeom prst="rect">
            <a:avLst/>
          </a:prstGeom>
          <a:solidFill>
            <a:srgbClr val="FF5050"/>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19" name="Rectangle 16"/>
          <p:cNvSpPr>
            <a:spLocks noChangeArrowheads="1"/>
          </p:cNvSpPr>
          <p:nvPr/>
        </p:nvSpPr>
        <p:spPr bwMode="auto">
          <a:xfrm>
            <a:off x="6445250" y="1754188"/>
            <a:ext cx="269875" cy="222250"/>
          </a:xfrm>
          <a:prstGeom prst="rect">
            <a:avLst/>
          </a:prstGeom>
          <a:solidFill>
            <a:srgbClr val="FFFF99"/>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20" name="Rectangle 17"/>
          <p:cNvSpPr>
            <a:spLocks noChangeArrowheads="1"/>
          </p:cNvSpPr>
          <p:nvPr/>
        </p:nvSpPr>
        <p:spPr bwMode="auto">
          <a:xfrm>
            <a:off x="6445250" y="2008188"/>
            <a:ext cx="269875" cy="222250"/>
          </a:xfrm>
          <a:prstGeom prst="rect">
            <a:avLst/>
          </a:prstGeom>
          <a:solidFill>
            <a:srgbClr val="FF5050"/>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21" name="Rectangle 18"/>
          <p:cNvSpPr>
            <a:spLocks noChangeArrowheads="1"/>
          </p:cNvSpPr>
          <p:nvPr/>
        </p:nvSpPr>
        <p:spPr bwMode="auto">
          <a:xfrm>
            <a:off x="6445250" y="2293938"/>
            <a:ext cx="269875" cy="222250"/>
          </a:xfrm>
          <a:prstGeom prst="rect">
            <a:avLst/>
          </a:prstGeom>
          <a:solidFill>
            <a:srgbClr val="FFFF99"/>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22" name="Rectangle 19"/>
          <p:cNvSpPr>
            <a:spLocks noChangeArrowheads="1"/>
          </p:cNvSpPr>
          <p:nvPr/>
        </p:nvSpPr>
        <p:spPr bwMode="auto">
          <a:xfrm>
            <a:off x="6834188" y="1754188"/>
            <a:ext cx="269875" cy="222250"/>
          </a:xfrm>
          <a:prstGeom prst="rect">
            <a:avLst/>
          </a:prstGeom>
          <a:solidFill>
            <a:srgbClr val="FFFF99"/>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23" name="Rectangle 20"/>
          <p:cNvSpPr>
            <a:spLocks noChangeArrowheads="1"/>
          </p:cNvSpPr>
          <p:nvPr/>
        </p:nvSpPr>
        <p:spPr bwMode="auto">
          <a:xfrm>
            <a:off x="6834188" y="2041525"/>
            <a:ext cx="269875" cy="222250"/>
          </a:xfrm>
          <a:prstGeom prst="rect">
            <a:avLst/>
          </a:prstGeom>
          <a:solidFill>
            <a:srgbClr val="FFFF99"/>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24" name="Rectangle 21"/>
          <p:cNvSpPr>
            <a:spLocks noChangeArrowheads="1"/>
          </p:cNvSpPr>
          <p:nvPr/>
        </p:nvSpPr>
        <p:spPr bwMode="auto">
          <a:xfrm>
            <a:off x="6834188" y="2293938"/>
            <a:ext cx="269875" cy="222250"/>
          </a:xfrm>
          <a:prstGeom prst="rect">
            <a:avLst/>
          </a:prstGeom>
          <a:solidFill>
            <a:srgbClr val="FFFF99"/>
          </a:solidFill>
          <a:ln w="9525" cap="flat" cmpd="sng">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25" name="Arrow 1566"/>
          <p:cNvSpPr>
            <a:spLocks noChangeShapeType="1"/>
          </p:cNvSpPr>
          <p:nvPr/>
        </p:nvSpPr>
        <p:spPr bwMode="auto">
          <a:xfrm flipV="1">
            <a:off x="4979988" y="1911350"/>
            <a:ext cx="704850" cy="238125"/>
          </a:xfrm>
          <a:prstGeom prst="line">
            <a:avLst/>
          </a:prstGeom>
          <a:noFill/>
          <a:ln w="22225" cap="flat" cmpd="sng">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 name="Arrow 1566"/>
          <p:cNvSpPr>
            <a:spLocks noChangeShapeType="1"/>
          </p:cNvSpPr>
          <p:nvPr/>
        </p:nvSpPr>
        <p:spPr bwMode="auto">
          <a:xfrm>
            <a:off x="4978400" y="2195513"/>
            <a:ext cx="706438" cy="481012"/>
          </a:xfrm>
          <a:prstGeom prst="line">
            <a:avLst/>
          </a:prstGeom>
          <a:noFill/>
          <a:ln w="22225" cap="flat" cmpd="sng">
            <a:solidFill>
              <a:schemeClr val="bg1"/>
            </a:solidFill>
            <a:bevel/>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7" name="Line 24"/>
          <p:cNvSpPr>
            <a:spLocks noChangeShapeType="1"/>
          </p:cNvSpPr>
          <p:nvPr/>
        </p:nvSpPr>
        <p:spPr bwMode="auto">
          <a:xfrm>
            <a:off x="368300" y="3165475"/>
            <a:ext cx="8410575" cy="7938"/>
          </a:xfrm>
          <a:prstGeom prst="line">
            <a:avLst/>
          </a:prstGeom>
          <a:noFill/>
          <a:ln w="38100" cap="flat" cmpd="sng">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8" name="Rectangle 25"/>
          <p:cNvSpPr>
            <a:spLocks noChangeArrowheads="1"/>
          </p:cNvSpPr>
          <p:nvPr/>
        </p:nvSpPr>
        <p:spPr bwMode="auto">
          <a:xfrm>
            <a:off x="4054475" y="3660775"/>
            <a:ext cx="752475" cy="482600"/>
          </a:xfrm>
          <a:prstGeom prst="rect">
            <a:avLst/>
          </a:prstGeom>
          <a:solidFill>
            <a:srgbClr val="CCFFCC"/>
          </a:solidFill>
          <a:ln w="19050" cap="flat" cmpd="sng">
            <a:solidFill>
              <a:schemeClr val="bg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PH"/>
              <a:t> </a:t>
            </a:r>
            <a:endParaRPr lang="en-US" altLang="en-US"/>
          </a:p>
        </p:txBody>
      </p:sp>
      <p:sp>
        <p:nvSpPr>
          <p:cNvPr id="29" name="Rectangle 26"/>
          <p:cNvSpPr>
            <a:spLocks noChangeArrowheads="1"/>
          </p:cNvSpPr>
          <p:nvPr/>
        </p:nvSpPr>
        <p:spPr bwMode="auto">
          <a:xfrm>
            <a:off x="3943350" y="3762375"/>
            <a:ext cx="750888" cy="482600"/>
          </a:xfrm>
          <a:prstGeom prst="rect">
            <a:avLst/>
          </a:prstGeom>
          <a:solidFill>
            <a:srgbClr val="CCFFCC"/>
          </a:solidFill>
          <a:ln w="19050" cap="flat" cmpd="sng">
            <a:solidFill>
              <a:schemeClr val="bg2"/>
            </a:solidFill>
            <a:bevel/>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30" name="Rectangle 27"/>
          <p:cNvSpPr>
            <a:spLocks noChangeArrowheads="1"/>
          </p:cNvSpPr>
          <p:nvPr/>
        </p:nvSpPr>
        <p:spPr bwMode="auto">
          <a:xfrm>
            <a:off x="3824288" y="3902075"/>
            <a:ext cx="750887" cy="482600"/>
          </a:xfrm>
          <a:prstGeom prst="rect">
            <a:avLst/>
          </a:prstGeom>
          <a:solidFill>
            <a:srgbClr val="CCFFCC"/>
          </a:solidFill>
          <a:ln w="19050" cap="flat" cmpd="sng">
            <a:solidFill>
              <a:schemeClr val="bg2"/>
            </a:solidFill>
            <a:bevel/>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a:p>
        </p:txBody>
      </p:sp>
      <p:sp>
        <p:nvSpPr>
          <p:cNvPr id="31" name="Rectangle 28"/>
          <p:cNvSpPr>
            <a:spLocks noChangeArrowheads="1"/>
          </p:cNvSpPr>
          <p:nvPr/>
        </p:nvSpPr>
        <p:spPr bwMode="auto">
          <a:xfrm>
            <a:off x="5435600" y="3317875"/>
            <a:ext cx="752475" cy="482600"/>
          </a:xfrm>
          <a:prstGeom prst="rect">
            <a:avLst/>
          </a:prstGeom>
          <a:solidFill>
            <a:srgbClr val="00CCFF"/>
          </a:solidFill>
          <a:ln w="19050" cap="flat" cmpd="sng">
            <a:solidFill>
              <a:srgbClr val="3366FF"/>
            </a:solidFill>
            <a:bevel/>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lgn="ctr"/>
            <a:r>
              <a:rPr lang="en-PH"/>
              <a:t> </a:t>
            </a:r>
            <a:endParaRPr lang="en-US" altLang="en-US"/>
          </a:p>
        </p:txBody>
      </p:sp>
      <p:sp>
        <p:nvSpPr>
          <p:cNvPr id="32" name="Rectangle 29"/>
          <p:cNvSpPr>
            <a:spLocks noChangeArrowheads="1"/>
          </p:cNvSpPr>
          <p:nvPr/>
        </p:nvSpPr>
        <p:spPr bwMode="auto">
          <a:xfrm>
            <a:off x="5324475" y="3419475"/>
            <a:ext cx="750888" cy="482600"/>
          </a:xfrm>
          <a:prstGeom prst="rect">
            <a:avLst/>
          </a:prstGeom>
          <a:solidFill>
            <a:srgbClr val="00CCFF"/>
          </a:solidFill>
          <a:ln w="19050" cap="flat" cmpd="sng">
            <a:solidFill>
              <a:srgbClr val="3366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endParaRPr lang="en-US"/>
          </a:p>
        </p:txBody>
      </p:sp>
      <p:sp>
        <p:nvSpPr>
          <p:cNvPr id="33" name="Rectangle 30"/>
          <p:cNvSpPr>
            <a:spLocks noChangeArrowheads="1"/>
          </p:cNvSpPr>
          <p:nvPr/>
        </p:nvSpPr>
        <p:spPr bwMode="auto">
          <a:xfrm>
            <a:off x="5205413" y="3559175"/>
            <a:ext cx="750887" cy="482600"/>
          </a:xfrm>
          <a:prstGeom prst="rect">
            <a:avLst/>
          </a:prstGeom>
          <a:solidFill>
            <a:srgbClr val="00CCFF"/>
          </a:solidFill>
          <a:ln w="19050" cap="flat" cmpd="sng">
            <a:solidFill>
              <a:srgbClr val="3366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endParaRPr lang="en-US"/>
          </a:p>
        </p:txBody>
      </p:sp>
      <p:sp>
        <p:nvSpPr>
          <p:cNvPr id="34" name="Rectangle 31"/>
          <p:cNvSpPr>
            <a:spLocks noChangeArrowheads="1"/>
          </p:cNvSpPr>
          <p:nvPr/>
        </p:nvSpPr>
        <p:spPr bwMode="auto">
          <a:xfrm>
            <a:off x="6675438" y="3660775"/>
            <a:ext cx="750887" cy="482600"/>
          </a:xfrm>
          <a:prstGeom prst="rect">
            <a:avLst/>
          </a:prstGeom>
          <a:solidFill>
            <a:srgbClr val="CC99FF"/>
          </a:solidFill>
          <a:ln w="19050" cap="flat" cmpd="sng">
            <a:solidFill>
              <a:schemeClr val="bg2"/>
            </a:solidFill>
            <a:bevel/>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pPr algn="ctr"/>
            <a:r>
              <a:rPr lang="en-PH"/>
              <a:t> </a:t>
            </a:r>
            <a:endParaRPr lang="en-US" altLang="en-US"/>
          </a:p>
        </p:txBody>
      </p:sp>
      <p:sp>
        <p:nvSpPr>
          <p:cNvPr id="35" name="Rectangle 32"/>
          <p:cNvSpPr>
            <a:spLocks noChangeArrowheads="1"/>
          </p:cNvSpPr>
          <p:nvPr/>
        </p:nvSpPr>
        <p:spPr bwMode="auto">
          <a:xfrm>
            <a:off x="6562725" y="3762375"/>
            <a:ext cx="752475" cy="482600"/>
          </a:xfrm>
          <a:prstGeom prst="rect">
            <a:avLst/>
          </a:prstGeom>
          <a:solidFill>
            <a:srgbClr val="CC99FF"/>
          </a:solidFill>
          <a:ln w="19050" cap="flat" cmpd="sng">
            <a:solidFill>
              <a:schemeClr val="bg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endParaRPr lang="en-US"/>
          </a:p>
        </p:txBody>
      </p:sp>
      <p:sp>
        <p:nvSpPr>
          <p:cNvPr id="36" name="Rectangle 33"/>
          <p:cNvSpPr>
            <a:spLocks noChangeArrowheads="1"/>
          </p:cNvSpPr>
          <p:nvPr/>
        </p:nvSpPr>
        <p:spPr bwMode="auto">
          <a:xfrm>
            <a:off x="6445250" y="3921125"/>
            <a:ext cx="750888" cy="482600"/>
          </a:xfrm>
          <a:prstGeom prst="rect">
            <a:avLst/>
          </a:prstGeom>
          <a:solidFill>
            <a:srgbClr val="CC99FF"/>
          </a:solidFill>
          <a:ln w="19050" cap="flat" cmpd="sng">
            <a:solidFill>
              <a:schemeClr val="bg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170" tIns="46990" rIns="90170" bIns="46990" anchor="ctr"/>
          <a:lstStyle/>
          <a:p>
            <a:endParaRPr lang="en-US"/>
          </a:p>
        </p:txBody>
      </p:sp>
      <p:sp>
        <p:nvSpPr>
          <p:cNvPr id="37" name="Text Box 34"/>
          <p:cNvSpPr txBox="1">
            <a:spLocks noChangeArrowheads="1"/>
          </p:cNvSpPr>
          <p:nvPr/>
        </p:nvSpPr>
        <p:spPr bwMode="auto">
          <a:xfrm>
            <a:off x="5194300" y="4084638"/>
            <a:ext cx="742950"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spAutoFit/>
          </a:bodyPr>
          <a:lstStyle/>
          <a:p>
            <a:r>
              <a:rPr lang="en-PH" sz="1500" b="1">
                <a:solidFill>
                  <a:schemeClr val="bg1"/>
                </a:solidFill>
                <a:ea typeface="ＭＳ Ｐゴシック" charset="0"/>
                <a:cs typeface="Arial" charset="0"/>
              </a:rPr>
              <a:t>VMs</a:t>
            </a:r>
            <a:endParaRPr lang="en-PH" b="1">
              <a:ea typeface="ＭＳ Ｐゴシック" charset="0"/>
              <a:cs typeface="Arial" charset="0"/>
            </a:endParaRPr>
          </a:p>
        </p:txBody>
      </p:sp>
    </p:spTree>
    <p:extLst>
      <p:ext uri="{BB962C8B-B14F-4D97-AF65-F5344CB8AC3E}">
        <p14:creationId xmlns:p14="http://schemas.microsoft.com/office/powerpoint/2010/main" val="463261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574" y="125392"/>
            <a:ext cx="8410575" cy="539844"/>
          </a:xfrm>
        </p:spPr>
        <p:txBody>
          <a:bodyPr/>
          <a:lstStyle/>
          <a:p>
            <a:r>
              <a:rPr lang="en-US" sz="2800" dirty="0" smtClean="0">
                <a:solidFill>
                  <a:srgbClr val="2C95DD"/>
                </a:solidFill>
              </a:rPr>
              <a:t>Pushing </a:t>
            </a:r>
            <a:r>
              <a:rPr lang="en-US" sz="2800" dirty="0">
                <a:solidFill>
                  <a:srgbClr val="2C95DD"/>
                </a:solidFill>
              </a:rPr>
              <a:t>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646331"/>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Staging: 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577629" cy="951542"/>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Starting</a:t>
            </a:r>
          </a:p>
          <a:p>
            <a:pPr marL="342900" indent="-342900">
              <a:lnSpc>
                <a:spcPct val="150000"/>
              </a:lnSpc>
              <a:buFont typeface="+mj-ea"/>
              <a:buAutoNum type="circleNumDbPlain" startAt="2"/>
            </a:pPr>
            <a:r>
              <a:rPr lang="en-US" dirty="0" smtClean="0">
                <a:solidFill>
                  <a:srgbClr val="FFFFFF"/>
                </a:solidFill>
              </a:rPr>
              <a:t>Running</a:t>
            </a:r>
          </a:p>
          <a:p>
            <a:pPr marL="342900" indent="-342900">
              <a:lnSpc>
                <a:spcPct val="150000"/>
              </a:lnSpc>
              <a:buFont typeface="+mj-ea"/>
              <a:buAutoNum type="circleNumDbPlain" startAt="2"/>
            </a:pPr>
            <a:r>
              <a:rPr lang="en-US" dirty="0" smtClean="0">
                <a:solidFill>
                  <a:srgbClr val="FFFFFF"/>
                </a:solidFill>
              </a:rPr>
              <a:t>Managing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pic>
        <p:nvPicPr>
          <p:cNvPr id="3" name="Picture 2" descr="PivotalCloudFoundry-CloudRings-OnDa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638" y="3924234"/>
            <a:ext cx="706503" cy="471111"/>
          </a:xfrm>
          <a:prstGeom prst="rect">
            <a:avLst/>
          </a:prstGeom>
        </p:spPr>
      </p:pic>
    </p:spTree>
    <p:extLst>
      <p:ext uri="{BB962C8B-B14F-4D97-AF65-F5344CB8AC3E}">
        <p14:creationId xmlns:p14="http://schemas.microsoft.com/office/powerpoint/2010/main" val="65185981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animEffect transition="in" filter="wipe(left)">
                                      <p:cBhvr>
                                        <p:cTn id="23" dur="500"/>
                                        <p:tgtEl>
                                          <p:spTgt spid="100"/>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wipe(right)">
                                      <p:cBhvr>
                                        <p:cTn id="27" dur="500"/>
                                        <p:tgtEl>
                                          <p:spTgt spid="10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9">
                                            <p:txEl>
                                              <p:pRg st="0" end="0"/>
                                            </p:txEl>
                                          </p:spTgt>
                                        </p:tgtEl>
                                        <p:attrNameLst>
                                          <p:attrName>style.visibility</p:attrName>
                                        </p:attrNameLst>
                                      </p:cBhvr>
                                      <p:to>
                                        <p:strVal val="visible"/>
                                      </p:to>
                                    </p:set>
                                    <p:animEffect transition="in" filter="dissolve">
                                      <p:cBhvr>
                                        <p:cTn id="32" dur="500"/>
                                        <p:tgtEl>
                                          <p:spTgt spid="9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par>
                                <p:cTn id="65" presetID="9" presetClass="exit" presetSubtype="0" fill="hold" grpId="1" nodeType="withEffect">
                                  <p:stCondLst>
                                    <p:cond delay="0"/>
                                  </p:stCondLst>
                                  <p:childTnLst>
                                    <p:animEffect transition="out" filter="dissolve">
                                      <p:cBhvr>
                                        <p:cTn id="66" dur="500"/>
                                        <p:tgtEl>
                                          <p:spTgt spid="65"/>
                                        </p:tgtEl>
                                      </p:cBhvr>
                                    </p:animEffect>
                                    <p:set>
                                      <p:cBhvr>
                                        <p:cTn id="67" dur="1" fill="hold">
                                          <p:stCondLst>
                                            <p:cond delay="499"/>
                                          </p:stCondLst>
                                        </p:cTn>
                                        <p:tgtEl>
                                          <p:spTgt spid="65"/>
                                        </p:tgtEl>
                                        <p:attrNameLst>
                                          <p:attrName>style.visibility</p:attrName>
                                        </p:attrNameLst>
                                      </p:cBhvr>
                                      <p:to>
                                        <p:strVal val="hidden"/>
                                      </p:to>
                                    </p:set>
                                  </p:childTnLst>
                                </p:cTn>
                              </p:par>
                              <p:par>
                                <p:cTn id="68" presetID="9" presetClass="entr" presetSubtype="0" fill="hold" grpId="0" nodeType="withEffect">
                                  <p:stCondLst>
                                    <p:cond delay="0"/>
                                  </p:stCondLst>
                                  <p:childTnLst>
                                    <p:set>
                                      <p:cBhvr>
                                        <p:cTn id="69" dur="1" fill="hold">
                                          <p:stCondLst>
                                            <p:cond delay="0"/>
                                          </p:stCondLst>
                                        </p:cTn>
                                        <p:tgtEl>
                                          <p:spTgt spid="103"/>
                                        </p:tgtEl>
                                        <p:attrNameLst>
                                          <p:attrName>style.visibility</p:attrName>
                                        </p:attrNameLst>
                                      </p:cBhvr>
                                      <p:to>
                                        <p:strVal val="visible"/>
                                      </p:to>
                                    </p:set>
                                    <p:animEffect transition="in" filter="dissolve">
                                      <p:cBhvr>
                                        <p:cTn id="70" dur="500"/>
                                        <p:tgtEl>
                                          <p:spTgt spid="103"/>
                                        </p:tgtEl>
                                      </p:cBhvr>
                                    </p:animEffect>
                                  </p:childTnLst>
                                </p:cTn>
                              </p:par>
                            </p:childTnLst>
                          </p:cTn>
                        </p:par>
                        <p:par>
                          <p:cTn id="71" fill="hold">
                            <p:stCondLst>
                              <p:cond delay="8000"/>
                            </p:stCondLst>
                            <p:childTnLst>
                              <p:par>
                                <p:cTn id="7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3" dur="2000" fill="hold"/>
                                        <p:tgtEl>
                                          <p:spTgt spid="103"/>
                                        </p:tgtEl>
                                        <p:attrNameLst>
                                          <p:attrName>ppt_x</p:attrName>
                                          <p:attrName>ppt_y</p:attrName>
                                        </p:attrNameLst>
                                      </p:cBhvr>
                                    </p:animMotion>
                                  </p:childTnLst>
                                </p:cTn>
                              </p:par>
                            </p:childTnLst>
                          </p:cTn>
                        </p:par>
                        <p:par>
                          <p:cTn id="74" fill="hold">
                            <p:stCondLst>
                              <p:cond delay="10000"/>
                            </p:stCondLst>
                            <p:childTnLst>
                              <p:par>
                                <p:cTn id="75" presetID="9" presetClass="exit" presetSubtype="0" fill="hold" grpId="2" nodeType="afterEffect">
                                  <p:stCondLst>
                                    <p:cond delay="0"/>
                                  </p:stCondLst>
                                  <p:childTnLst>
                                    <p:animEffect transition="out" filter="dissolve">
                                      <p:cBhvr>
                                        <p:cTn id="76" dur="500"/>
                                        <p:tgtEl>
                                          <p:spTgt spid="103"/>
                                        </p:tgtEl>
                                      </p:cBhvr>
                                    </p:animEffect>
                                    <p:set>
                                      <p:cBhvr>
                                        <p:cTn id="77" dur="1" fill="hold">
                                          <p:stCondLst>
                                            <p:cond delay="499"/>
                                          </p:stCondLst>
                                        </p:cTn>
                                        <p:tgtEl>
                                          <p:spTgt spid="103"/>
                                        </p:tgtEl>
                                        <p:attrNameLst>
                                          <p:attrName>style.visibility</p:attrName>
                                        </p:attrNameLst>
                                      </p:cBhvr>
                                      <p:to>
                                        <p:strVal val="hidden"/>
                                      </p:to>
                                    </p:set>
                                  </p:childTnLst>
                                </p:cTn>
                              </p:par>
                              <p:par>
                                <p:cTn id="78" presetID="9" presetClass="entr" presetSubtype="0" fill="hold" grpId="0"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dissolve">
                                      <p:cBhvr>
                                        <p:cTn id="80" dur="500"/>
                                        <p:tgtEl>
                                          <p:spTgt spid="45"/>
                                        </p:tgtEl>
                                      </p:cBhvr>
                                    </p:animEffect>
                                  </p:childTnLst>
                                </p:cTn>
                              </p:par>
                              <p:par>
                                <p:cTn id="81" presetID="9" presetClass="entr" presetSubtype="0" fill="hold" grpId="1" nodeType="withEffect">
                                  <p:stCondLst>
                                    <p:cond delay="0"/>
                                  </p:stCondLst>
                                  <p:childTnLst>
                                    <p:set>
                                      <p:cBhvr>
                                        <p:cTn id="82" dur="1" fill="hold">
                                          <p:stCondLst>
                                            <p:cond delay="0"/>
                                          </p:stCondLst>
                                        </p:cTn>
                                        <p:tgtEl>
                                          <p:spTgt spid="98"/>
                                        </p:tgtEl>
                                        <p:attrNameLst>
                                          <p:attrName>style.visibility</p:attrName>
                                        </p:attrNameLst>
                                      </p:cBhvr>
                                      <p:to>
                                        <p:strVal val="visible"/>
                                      </p:to>
                                    </p:set>
                                    <p:animEffect transition="in" filter="dissolve">
                                      <p:cBhvr>
                                        <p:cTn id="83" dur="500"/>
                                        <p:tgtEl>
                                          <p:spTgt spid="98"/>
                                        </p:tgtEl>
                                      </p:cBhvr>
                                    </p:animEffect>
                                  </p:childTnLst>
                                </p:cTn>
                              </p:par>
                            </p:childTnLst>
                          </p:cTn>
                        </p:par>
                        <p:par>
                          <p:cTn id="84" fill="hold">
                            <p:stCondLst>
                              <p:cond delay="10500"/>
                            </p:stCondLst>
                            <p:childTnLst>
                              <p:par>
                                <p:cTn id="85"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86" dur="2000" fill="hold"/>
                                        <p:tgtEl>
                                          <p:spTgt spid="98"/>
                                        </p:tgtEl>
                                        <p:attrNameLst>
                                          <p:attrName>ppt_x</p:attrName>
                                          <p:attrName>ppt_y</p:attrName>
                                        </p:attrNameLst>
                                      </p:cBhvr>
                                    </p:animMotion>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99">
                                            <p:txEl>
                                              <p:pRg st="2" end="2"/>
                                            </p:txEl>
                                          </p:spTgt>
                                        </p:tgtEl>
                                        <p:attrNameLst>
                                          <p:attrName>style.visibility</p:attrName>
                                        </p:attrNameLst>
                                      </p:cBhvr>
                                      <p:to>
                                        <p:strVal val="visible"/>
                                      </p:to>
                                    </p:set>
                                    <p:animEffect transition="in" filter="dissolve">
                                      <p:cBhvr>
                                        <p:cTn id="91" dur="500"/>
                                        <p:tgtEl>
                                          <p:spTgt spid="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animBg="1"/>
      <p:bldP spid="92" grpId="1" animBg="1"/>
      <p:bldP spid="96" grpId="0" animBg="1"/>
      <p:bldP spid="96" grpId="1" animBg="1"/>
      <p:bldP spid="98" grpId="0" animBg="1"/>
      <p:bldP spid="98" grpId="1" animBg="1"/>
      <p:bldP spid="22" grpId="0"/>
      <p:bldP spid="22" grpId="1"/>
      <p:bldP spid="22" grpId="2"/>
      <p:bldP spid="65" grpId="0"/>
      <p:bldP spid="65" grpId="1"/>
      <p:bldP spid="99" grpId="0" build="p"/>
      <p:bldP spid="100" grpId="0" animBg="1"/>
      <p:bldP spid="101" grpId="0" animBg="1"/>
      <p:bldP spid="103" grpId="0"/>
      <p:bldP spid="103" grpId="1"/>
      <p:bldP spid="103" grpId="2"/>
      <p:bldP spid="45"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155540" y="86559"/>
            <a:ext cx="8410575" cy="530298"/>
          </a:xfrm>
        </p:spPr>
        <p:txBody>
          <a:bodyPr/>
          <a:lstStyle/>
          <a:p>
            <a:r>
              <a:rPr lang="en-US" sz="2800" i="1" dirty="0" smtClean="0">
                <a:solidFill>
                  <a:srgbClr val="2C95DD"/>
                </a:solidFill>
              </a:rPr>
              <a:t>Staging/starting</a:t>
            </a:r>
            <a:r>
              <a:rPr lang="en-US" sz="2800" dirty="0" smtClean="0">
                <a:solidFill>
                  <a:srgbClr val="2C95DD"/>
                </a:solidFill>
              </a:rPr>
              <a:t> an </a:t>
            </a:r>
            <a:r>
              <a:rPr lang="en-US" sz="2800" dirty="0">
                <a:solidFill>
                  <a:srgbClr val="2C95DD"/>
                </a:solidFill>
              </a:rPr>
              <a:t>Application</a:t>
            </a:r>
          </a:p>
        </p:txBody>
      </p:sp>
      <p:pic>
        <p:nvPicPr>
          <p:cNvPr id="57" name="Picture 56" descr="PivotalCloudFoundry-CloudRings-OnD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193" y="3375065"/>
            <a:ext cx="706503" cy="471111"/>
          </a:xfrm>
          <a:prstGeom prst="rect">
            <a:avLst/>
          </a:prstGeom>
        </p:spPr>
      </p:pic>
    </p:spTree>
    <p:extLst>
      <p:ext uri="{BB962C8B-B14F-4D97-AF65-F5344CB8AC3E}">
        <p14:creationId xmlns:p14="http://schemas.microsoft.com/office/powerpoint/2010/main" val="278958610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2"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0" build="allAtOnce"/>
      <p:bldP spid="133" grpId="1" build="allAtOnce"/>
      <p:bldP spid="133" grpId="2" build="allAtOnce"/>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297"/>
        <p:cNvGrpSpPr/>
        <p:nvPr/>
      </p:nvGrpSpPr>
      <p:grpSpPr>
        <a:xfrm>
          <a:off x="0" y="0"/>
          <a:ext cx="0" cy="0"/>
          <a:chOff x="0" y="0"/>
          <a:chExt cx="0" cy="0"/>
        </a:xfrm>
      </p:grpSpPr>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83" name="Title 1"/>
          <p:cNvSpPr>
            <a:spLocks noGrp="1"/>
          </p:cNvSpPr>
          <p:nvPr>
            <p:ph type="title"/>
          </p:nvPr>
        </p:nvSpPr>
        <p:spPr>
          <a:xfrm>
            <a:off x="155540" y="86559"/>
            <a:ext cx="8410575" cy="530298"/>
          </a:xfrm>
        </p:spPr>
        <p:txBody>
          <a:bodyPr/>
          <a:lstStyle/>
          <a:p>
            <a:r>
              <a:rPr lang="en-US" sz="2800" i="1" dirty="0" smtClean="0">
                <a:solidFill>
                  <a:srgbClr val="2C95DD"/>
                </a:solidFill>
              </a:rPr>
              <a:t>Running </a:t>
            </a:r>
            <a:r>
              <a:rPr lang="en-US" sz="2800" dirty="0" smtClean="0">
                <a:solidFill>
                  <a:srgbClr val="2C95DD"/>
                </a:solidFill>
              </a:rPr>
              <a:t>an </a:t>
            </a:r>
            <a:r>
              <a:rPr lang="en-US" sz="2800" dirty="0">
                <a:solidFill>
                  <a:srgbClr val="2C95DD"/>
                </a:solidFill>
              </a:rPr>
              <a:t>Application</a:t>
            </a:r>
          </a:p>
        </p:txBody>
      </p:sp>
      <p:pic>
        <p:nvPicPr>
          <p:cNvPr id="57" name="Picture 56" descr="PivotalCloudFoundry-CloudRings-OnD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193" y="3375065"/>
            <a:ext cx="706503" cy="471111"/>
          </a:xfrm>
          <a:prstGeom prst="rect">
            <a:avLst/>
          </a:prstGeom>
        </p:spPr>
      </p:pic>
      <p:pic>
        <p:nvPicPr>
          <p:cNvPr id="2" name="Picture 1"/>
          <p:cNvPicPr>
            <a:picLocks noChangeAspect="1"/>
          </p:cNvPicPr>
          <p:nvPr/>
        </p:nvPicPr>
        <p:blipFill>
          <a:blip r:embed="rId4"/>
          <a:stretch>
            <a:fillRect/>
          </a:stretch>
        </p:blipFill>
        <p:spPr>
          <a:xfrm>
            <a:off x="0" y="1117600"/>
            <a:ext cx="9144000" cy="2897312"/>
          </a:xfrm>
          <a:prstGeom prst="rect">
            <a:avLst/>
          </a:prstGeom>
        </p:spPr>
      </p:pic>
    </p:spTree>
    <p:extLst>
      <p:ext uri="{BB962C8B-B14F-4D97-AF65-F5344CB8AC3E}">
        <p14:creationId xmlns:p14="http://schemas.microsoft.com/office/powerpoint/2010/main" val="350215090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34"/>
                                        </p:tgtEl>
                                        <p:attrNameLst>
                                          <p:attrName>style.visibility</p:attrName>
                                        </p:attrNameLst>
                                      </p:cBhvr>
                                      <p:to>
                                        <p:strVal val="visible"/>
                                      </p:to>
                                    </p:set>
                                    <p:animEffect transition="in" filter="dissolve">
                                      <p:cBhvr>
                                        <p:cTn id="7" dur="500"/>
                                        <p:tgtEl>
                                          <p:spTgt spid="334"/>
                                        </p:tgtEl>
                                      </p:cBhvr>
                                    </p:animEffect>
                                  </p:childTnLst>
                                </p:cTn>
                              </p:par>
                              <p:par>
                                <p:cTn id="8" presetID="9" presetClass="entr" presetSubtype="0" fill="hold"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dissolve">
                                      <p:cBhvr>
                                        <p:cTn id="10" dur="500"/>
                                        <p:tgtEl>
                                          <p:spTgt spid="101"/>
                                        </p:tgtEl>
                                      </p:cBhvr>
                                    </p:animEffect>
                                  </p:childTnLst>
                                </p:cTn>
                              </p:par>
                              <p:par>
                                <p:cTn id="11" presetID="9"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dissolve">
                                      <p:cBhvr>
                                        <p:cTn id="13" dur="500"/>
                                        <p:tgtEl>
                                          <p:spTgt spid="99"/>
                                        </p:tgtEl>
                                      </p:cBhvr>
                                    </p:animEffect>
                                  </p:child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dissolve">
                                      <p:cBhvr>
                                        <p:cTn id="17" dur="500"/>
                                        <p:tgtEl>
                                          <p:spTgt spid="75"/>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499"/>
                                          </p:stCondLst>
                                        </p:cTn>
                                        <p:tgtEl>
                                          <p:spTgt spid="76"/>
                                        </p:tgtEl>
                                        <p:attrNameLst>
                                          <p:attrName>style.visibility</p:attrName>
                                        </p:attrNameLst>
                                      </p:cBhvr>
                                      <p:to>
                                        <p:strVal val="visible"/>
                                      </p:to>
                                    </p:set>
                                  </p:childTnLst>
                                </p:cTn>
                              </p:par>
                            </p:childTnLst>
                          </p:cTn>
                        </p:par>
                        <p:par>
                          <p:cTn id="21" fill="hold">
                            <p:stCondLst>
                              <p:cond delay="1500"/>
                            </p:stCondLst>
                            <p:childTnLst>
                              <p:par>
                                <p:cTn id="22" presetID="1" presetClass="exit" presetSubtype="0" fill="hold" nodeType="afterEffect">
                                  <p:stCondLst>
                                    <p:cond delay="0"/>
                                  </p:stCondLst>
                                  <p:childTnLst>
                                    <p:set>
                                      <p:cBhvr>
                                        <p:cTn id="23" dur="1" fill="hold">
                                          <p:stCondLst>
                                            <p:cond delay="499"/>
                                          </p:stCondLst>
                                        </p:cTn>
                                        <p:tgtEl>
                                          <p:spTgt spid="76"/>
                                        </p:tgtEl>
                                        <p:attrNameLst>
                                          <p:attrName>style.visibility</p:attrName>
                                        </p:attrNameLst>
                                      </p:cBhvr>
                                      <p:to>
                                        <p:strVal val="hidden"/>
                                      </p:to>
                                    </p:set>
                                  </p:childTnLst>
                                </p:cTn>
                              </p:par>
                            </p:childTnLst>
                          </p:cTn>
                        </p:par>
                        <p:par>
                          <p:cTn id="24" fill="hold">
                            <p:stCondLst>
                              <p:cond delay="2000"/>
                            </p:stCondLst>
                            <p:childTnLst>
                              <p:par>
                                <p:cTn id="25" presetID="1" presetClass="entr" presetSubtype="0" fill="hold" nodeType="afterEffect">
                                  <p:stCondLst>
                                    <p:cond delay="0"/>
                                  </p:stCondLst>
                                  <p:childTnLst>
                                    <p:set>
                                      <p:cBhvr>
                                        <p:cTn id="26" dur="1" fill="hold">
                                          <p:stCondLst>
                                            <p:cond delay="499"/>
                                          </p:stCondLst>
                                        </p:cTn>
                                        <p:tgtEl>
                                          <p:spTgt spid="76"/>
                                        </p:tgtEl>
                                        <p:attrNameLst>
                                          <p:attrName>style.visibility</p:attrName>
                                        </p:attrNameLst>
                                      </p:cBhvr>
                                      <p:to>
                                        <p:strVal val="visible"/>
                                      </p:to>
                                    </p:set>
                                  </p:childTnLst>
                                </p:cTn>
                              </p:par>
                            </p:childTnLst>
                          </p:cTn>
                        </p:par>
                        <p:par>
                          <p:cTn id="27" fill="hold">
                            <p:stCondLst>
                              <p:cond delay="2500"/>
                            </p:stCondLst>
                            <p:childTnLst>
                              <p:par>
                                <p:cTn id="28" presetID="1" presetClass="exit" presetSubtype="0" fill="hold" nodeType="afterEffect">
                                  <p:stCondLst>
                                    <p:cond delay="0"/>
                                  </p:stCondLst>
                                  <p:childTnLst>
                                    <p:set>
                                      <p:cBhvr>
                                        <p:cTn id="29" dur="1" fill="hold">
                                          <p:stCondLst>
                                            <p:cond delay="499"/>
                                          </p:stCondLst>
                                        </p:cTn>
                                        <p:tgtEl>
                                          <p:spTgt spid="76"/>
                                        </p:tgtEl>
                                        <p:attrNameLst>
                                          <p:attrName>style.visibility</p:attrName>
                                        </p:attrNameLst>
                                      </p:cBhvr>
                                      <p:to>
                                        <p:strVal val="hidden"/>
                                      </p:to>
                                    </p:set>
                                  </p:childTnLst>
                                </p:cTn>
                              </p:par>
                            </p:childTnLst>
                          </p:cTn>
                        </p:par>
                        <p:par>
                          <p:cTn id="30" fill="hold">
                            <p:stCondLst>
                              <p:cond delay="3000"/>
                            </p:stCondLst>
                            <p:childTnLst>
                              <p:par>
                                <p:cTn id="31" presetID="1" presetClass="entr" presetSubtype="0" fill="hold" nodeType="afterEffect">
                                  <p:stCondLst>
                                    <p:cond delay="0"/>
                                  </p:stCondLst>
                                  <p:childTnLst>
                                    <p:set>
                                      <p:cBhvr>
                                        <p:cTn id="32" dur="1" fill="hold">
                                          <p:stCondLst>
                                            <p:cond delay="499"/>
                                          </p:stCondLst>
                                        </p:cTn>
                                        <p:tgtEl>
                                          <p:spTgt spid="7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3"/>
                                        </p:tgtEl>
                                        <p:attrNameLst>
                                          <p:attrName>style.visibility</p:attrName>
                                        </p:attrNameLst>
                                      </p:cBhvr>
                                      <p:to>
                                        <p:strVal val="visible"/>
                                      </p:to>
                                    </p:set>
                                    <p:animEffect transition="in" filter="fade">
                                      <p:cBhvr>
                                        <p:cTn id="37" dur="500"/>
                                        <p:tgtEl>
                                          <p:spTgt spid="163"/>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53"/>
                                        </p:tgtEl>
                                        <p:attrNameLst>
                                          <p:attrName>style.visibility</p:attrName>
                                        </p:attrNameLst>
                                      </p:cBhvr>
                                      <p:to>
                                        <p:strVal val="visible"/>
                                      </p:to>
                                    </p:set>
                                    <p:animEffect transition="in" filter="fade">
                                      <p:cBhvr>
                                        <p:cTn id="41" dur="500"/>
                                        <p:tgtEl>
                                          <p:spTgt spid="153"/>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154"/>
                                        </p:tgtEl>
                                        <p:attrNameLst>
                                          <p:attrName>style.visibility</p:attrName>
                                        </p:attrNameLst>
                                      </p:cBhvr>
                                      <p:to>
                                        <p:strVal val="visible"/>
                                      </p:to>
                                    </p:set>
                                    <p:animEffect transition="in" filter="fade">
                                      <p:cBhvr>
                                        <p:cTn id="45" dur="500"/>
                                        <p:tgtEl>
                                          <p:spTgt spid="15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6"/>
                                        </p:tgtEl>
                                        <p:attrNameLst>
                                          <p:attrName>style.visibility</p:attrName>
                                        </p:attrNameLst>
                                      </p:cBhvr>
                                      <p:to>
                                        <p:strVal val="visible"/>
                                      </p:to>
                                    </p:set>
                                    <p:animEffect transition="in" filter="fade">
                                      <p:cBhvr>
                                        <p:cTn id="50" dur="500"/>
                                        <p:tgtEl>
                                          <p:spTgt spid="156"/>
                                        </p:tgtEl>
                                      </p:cBhvr>
                                    </p:animEffect>
                                  </p:childTnLst>
                                </p:cTn>
                              </p:par>
                            </p:childTnLst>
                          </p:cTn>
                        </p:par>
                        <p:par>
                          <p:cTn id="51" fill="hold">
                            <p:stCondLst>
                              <p:cond delay="500"/>
                            </p:stCondLst>
                            <p:childTnLst>
                              <p:par>
                                <p:cTn id="52" presetID="22" presetClass="entr" presetSubtype="2" fill="hold" grpId="0" nodeType="afterEffect">
                                  <p:stCondLst>
                                    <p:cond delay="0"/>
                                  </p:stCondLst>
                                  <p:childTnLst>
                                    <p:set>
                                      <p:cBhvr>
                                        <p:cTn id="53" dur="1" fill="hold">
                                          <p:stCondLst>
                                            <p:cond delay="0"/>
                                          </p:stCondLst>
                                        </p:cTn>
                                        <p:tgtEl>
                                          <p:spTgt spid="159"/>
                                        </p:tgtEl>
                                        <p:attrNameLst>
                                          <p:attrName>style.visibility</p:attrName>
                                        </p:attrNameLst>
                                      </p:cBhvr>
                                      <p:to>
                                        <p:strVal val="visible"/>
                                      </p:to>
                                    </p:set>
                                    <p:animEffect transition="in" filter="wipe(right)">
                                      <p:cBhvr>
                                        <p:cTn id="54" dur="500"/>
                                        <p:tgtEl>
                                          <p:spTgt spid="159"/>
                                        </p:tgtEl>
                                      </p:cBhvr>
                                    </p:animEffect>
                                  </p:childTnLst>
                                </p:cTn>
                              </p:par>
                              <p:par>
                                <p:cTn id="55" presetID="9" presetClass="entr" presetSubtype="0" fill="hold" grpId="0" nodeType="withEffect">
                                  <p:stCondLst>
                                    <p:cond delay="250"/>
                                  </p:stCondLst>
                                  <p:childTnLst>
                                    <p:set>
                                      <p:cBhvr>
                                        <p:cTn id="56" dur="1" fill="hold">
                                          <p:stCondLst>
                                            <p:cond delay="0"/>
                                          </p:stCondLst>
                                        </p:cTn>
                                        <p:tgtEl>
                                          <p:spTgt spid="173"/>
                                        </p:tgtEl>
                                        <p:attrNameLst>
                                          <p:attrName>style.visibility</p:attrName>
                                        </p:attrNameLst>
                                      </p:cBhvr>
                                      <p:to>
                                        <p:strVal val="visible"/>
                                      </p:to>
                                    </p:set>
                                    <p:animEffect transition="in" filter="dissolve">
                                      <p:cBhvr>
                                        <p:cTn id="57" dur="500"/>
                                        <p:tgtEl>
                                          <p:spTgt spid="173"/>
                                        </p:tgtEl>
                                      </p:cBhvr>
                                    </p:animEffect>
                                  </p:childTnLst>
                                </p:cTn>
                              </p:par>
                            </p:childTnLst>
                          </p:cTn>
                        </p:par>
                        <p:par>
                          <p:cTn id="58" fill="hold">
                            <p:stCondLst>
                              <p:cond delay="1250"/>
                            </p:stCondLst>
                            <p:childTnLst>
                              <p:par>
                                <p:cTn id="59" presetID="10" presetClass="entr" presetSubtype="0" fill="hold" grpId="0" nodeType="afterEffect">
                                  <p:stCondLst>
                                    <p:cond delay="0"/>
                                  </p:stCondLst>
                                  <p:childTnLst>
                                    <p:set>
                                      <p:cBhvr>
                                        <p:cTn id="60" dur="1" fill="hold">
                                          <p:stCondLst>
                                            <p:cond delay="0"/>
                                          </p:stCondLst>
                                        </p:cTn>
                                        <p:tgtEl>
                                          <p:spTgt spid="161"/>
                                        </p:tgtEl>
                                        <p:attrNameLst>
                                          <p:attrName>style.visibility</p:attrName>
                                        </p:attrNameLst>
                                      </p:cBhvr>
                                      <p:to>
                                        <p:strVal val="visible"/>
                                      </p:to>
                                    </p:set>
                                    <p:animEffect transition="in" filter="fade">
                                      <p:cBhvr>
                                        <p:cTn id="61" dur="500"/>
                                        <p:tgtEl>
                                          <p:spTgt spid="161"/>
                                        </p:tgtEl>
                                      </p:cBhvr>
                                    </p:animEffect>
                                  </p:childTnLst>
                                </p:cTn>
                              </p:par>
                            </p:childTnLst>
                          </p:cTn>
                        </p:par>
                        <p:par>
                          <p:cTn id="62" fill="hold">
                            <p:stCondLst>
                              <p:cond delay="1750"/>
                            </p:stCondLst>
                            <p:childTnLst>
                              <p:par>
                                <p:cTn id="63" presetID="1" presetClass="exit" presetSubtype="0" fill="hold" grpId="1" nodeType="afterEffect">
                                  <p:stCondLst>
                                    <p:cond delay="750"/>
                                  </p:stCondLst>
                                  <p:childTnLst>
                                    <p:set>
                                      <p:cBhvr>
                                        <p:cTn id="64" dur="1" fill="hold">
                                          <p:stCondLst>
                                            <p:cond delay="499"/>
                                          </p:stCondLst>
                                        </p:cTn>
                                        <p:tgtEl>
                                          <p:spTgt spid="161"/>
                                        </p:tgtEl>
                                        <p:attrNameLst>
                                          <p:attrName>style.visibility</p:attrName>
                                        </p:attrNameLst>
                                      </p:cBhvr>
                                      <p:to>
                                        <p:strVal val="hidden"/>
                                      </p:to>
                                    </p:set>
                                  </p:childTnLst>
                                </p:cTn>
                              </p:par>
                            </p:childTnLst>
                          </p:cTn>
                        </p:par>
                        <p:par>
                          <p:cTn id="65" fill="hold">
                            <p:stCondLst>
                              <p:cond delay="3000"/>
                            </p:stCondLst>
                            <p:childTnLst>
                              <p:par>
                                <p:cTn id="66" presetID="22" presetClass="entr" presetSubtype="1" fill="hold" grpId="0" nodeType="afterEffect">
                                  <p:stCondLst>
                                    <p:cond delay="0"/>
                                  </p:stCondLst>
                                  <p:childTnLst>
                                    <p:set>
                                      <p:cBhvr>
                                        <p:cTn id="67" dur="1" fill="hold">
                                          <p:stCondLst>
                                            <p:cond delay="0"/>
                                          </p:stCondLst>
                                        </p:cTn>
                                        <p:tgtEl>
                                          <p:spTgt spid="160"/>
                                        </p:tgtEl>
                                        <p:attrNameLst>
                                          <p:attrName>style.visibility</p:attrName>
                                        </p:attrNameLst>
                                      </p:cBhvr>
                                      <p:to>
                                        <p:strVal val="visible"/>
                                      </p:to>
                                    </p:set>
                                    <p:animEffect transition="in" filter="wipe(up)">
                                      <p:cBhvr>
                                        <p:cTn id="68" dur="500"/>
                                        <p:tgtEl>
                                          <p:spTgt spid="160"/>
                                        </p:tgtEl>
                                      </p:cBhvr>
                                    </p:animEffect>
                                  </p:childTnLst>
                                </p:cTn>
                              </p:par>
                              <p:par>
                                <p:cTn id="69" presetID="9" presetClass="exit" presetSubtype="0" fill="hold" grpId="1" nodeType="withEffect">
                                  <p:stCondLst>
                                    <p:cond delay="750"/>
                                  </p:stCondLst>
                                  <p:childTnLst>
                                    <p:animEffect transition="out" filter="dissolve">
                                      <p:cBhvr>
                                        <p:cTn id="70" dur="500"/>
                                        <p:tgtEl>
                                          <p:spTgt spid="173"/>
                                        </p:tgtEl>
                                      </p:cBhvr>
                                    </p:animEffect>
                                    <p:set>
                                      <p:cBhvr>
                                        <p:cTn id="71" dur="1" fill="hold">
                                          <p:stCondLst>
                                            <p:cond delay="499"/>
                                          </p:stCondLst>
                                        </p:cTn>
                                        <p:tgtEl>
                                          <p:spTgt spid="173"/>
                                        </p:tgtEl>
                                        <p:attrNameLst>
                                          <p:attrName>style.visibility</p:attrName>
                                        </p:attrNameLst>
                                      </p:cBhvr>
                                      <p:to>
                                        <p:strVal val="hidden"/>
                                      </p:to>
                                    </p:set>
                                  </p:childTnLst>
                                </p:cTn>
                              </p:par>
                              <p:par>
                                <p:cTn id="72" presetID="9" presetClass="entr" presetSubtype="0" fill="hold" grpId="0" nodeType="withEffect">
                                  <p:stCondLst>
                                    <p:cond delay="250"/>
                                  </p:stCondLst>
                                  <p:childTnLst>
                                    <p:set>
                                      <p:cBhvr>
                                        <p:cTn id="73" dur="1" fill="hold">
                                          <p:stCondLst>
                                            <p:cond delay="0"/>
                                          </p:stCondLst>
                                        </p:cTn>
                                        <p:tgtEl>
                                          <p:spTgt spid="176"/>
                                        </p:tgtEl>
                                        <p:attrNameLst>
                                          <p:attrName>style.visibility</p:attrName>
                                        </p:attrNameLst>
                                      </p:cBhvr>
                                      <p:to>
                                        <p:strVal val="visible"/>
                                      </p:to>
                                    </p:set>
                                    <p:animEffect transition="in" filter="dissolve">
                                      <p:cBhvr>
                                        <p:cTn id="74" dur="500"/>
                                        <p:tgtEl>
                                          <p:spTgt spid="176"/>
                                        </p:tgtEl>
                                      </p:cBhvr>
                                    </p:animEffect>
                                  </p:childTnLst>
                                </p:cTn>
                              </p:par>
                            </p:childTnLst>
                          </p:cTn>
                        </p:par>
                        <p:par>
                          <p:cTn id="75" fill="hold">
                            <p:stCondLst>
                              <p:cond delay="4250"/>
                            </p:stCondLst>
                            <p:childTnLst>
                              <p:par>
                                <p:cTn id="76" presetID="10" presetClass="entr" presetSubtype="0" fill="hold" grpId="0" nodeType="afterEffect">
                                  <p:stCondLst>
                                    <p:cond delay="0"/>
                                  </p:stCondLst>
                                  <p:childTnLst>
                                    <p:set>
                                      <p:cBhvr>
                                        <p:cTn id="77" dur="1" fill="hold">
                                          <p:stCondLst>
                                            <p:cond delay="0"/>
                                          </p:stCondLst>
                                        </p:cTn>
                                        <p:tgtEl>
                                          <p:spTgt spid="162"/>
                                        </p:tgtEl>
                                        <p:attrNameLst>
                                          <p:attrName>style.visibility</p:attrName>
                                        </p:attrNameLst>
                                      </p:cBhvr>
                                      <p:to>
                                        <p:strVal val="visible"/>
                                      </p:to>
                                    </p:set>
                                    <p:animEffect transition="in" filter="fade">
                                      <p:cBhvr>
                                        <p:cTn id="78" dur="500"/>
                                        <p:tgtEl>
                                          <p:spTgt spid="16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57"/>
                                        </p:tgtEl>
                                        <p:attrNameLst>
                                          <p:attrName>style.visibility</p:attrName>
                                        </p:attrNameLst>
                                      </p:cBhvr>
                                      <p:to>
                                        <p:strVal val="visible"/>
                                      </p:to>
                                    </p:set>
                                    <p:animEffect transition="in" filter="fade">
                                      <p:cBhvr>
                                        <p:cTn id="83" dur="500"/>
                                        <p:tgtEl>
                                          <p:spTgt spid="157"/>
                                        </p:tgtEl>
                                      </p:cBhvr>
                                    </p:animEffect>
                                  </p:childTnLst>
                                </p:cTn>
                              </p:par>
                            </p:childTnLst>
                          </p:cTn>
                        </p:par>
                        <p:par>
                          <p:cTn id="84" fill="hold">
                            <p:stCondLst>
                              <p:cond delay="500"/>
                            </p:stCondLst>
                            <p:childTnLst>
                              <p:par>
                                <p:cTn id="85"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86" dur="2000" fill="hold"/>
                                        <p:tgtEl>
                                          <p:spTgt spid="167"/>
                                        </p:tgtEl>
                                        <p:attrNameLst>
                                          <p:attrName>ppt_x</p:attrName>
                                          <p:attrName>ppt_y</p:attrName>
                                        </p:attrNameLst>
                                      </p:cBhvr>
                                      <p:rCtr x="14028" y="22593"/>
                                    </p:animMotion>
                                  </p:childTnLst>
                                </p:cTn>
                              </p:par>
                            </p:childTnLst>
                          </p:cTn>
                        </p:par>
                        <p:par>
                          <p:cTn id="87" fill="hold">
                            <p:stCondLst>
                              <p:cond delay="2500"/>
                            </p:stCondLst>
                            <p:childTnLst>
                              <p:par>
                                <p:cTn id="88" presetID="1" presetClass="entr" presetSubtype="0" fill="hold" grpId="0" nodeType="afterEffect">
                                  <p:stCondLst>
                                    <p:cond delay="0"/>
                                  </p:stCondLst>
                                  <p:childTnLst>
                                    <p:set>
                                      <p:cBhvr>
                                        <p:cTn id="89" dur="1" fill="hold">
                                          <p:stCondLst>
                                            <p:cond delay="499"/>
                                          </p:stCondLst>
                                        </p:cTn>
                                        <p:tgtEl>
                                          <p:spTgt spid="165"/>
                                        </p:tgtEl>
                                        <p:attrNameLst>
                                          <p:attrName>style.visibility</p:attrName>
                                        </p:attrNameLst>
                                      </p:cBhvr>
                                      <p:to>
                                        <p:strVal val="visible"/>
                                      </p:to>
                                    </p:set>
                                  </p:childTnLst>
                                </p:cTn>
                              </p:par>
                            </p:childTnLst>
                          </p:cTn>
                        </p:par>
                        <p:par>
                          <p:cTn id="90" fill="hold">
                            <p:stCondLst>
                              <p:cond delay="3000"/>
                            </p:stCondLst>
                            <p:childTnLst>
                              <p:par>
                                <p:cTn id="91" presetID="42" presetClass="path" presetSubtype="0" accel="50000" decel="50000" fill="hold" grpId="1" nodeType="afterEffect">
                                  <p:stCondLst>
                                    <p:cond delay="0"/>
                                  </p:stCondLst>
                                  <p:childTnLst>
                                    <p:animMotion origin="layout" path="M 2.77778E-6 -6.17284E-7 L 0.28941 -0.02037 " pathEditMode="relative" rAng="0" ptsTypes="AA">
                                      <p:cBhvr>
                                        <p:cTn id="92" dur="2000" fill="hold"/>
                                        <p:tgtEl>
                                          <p:spTgt spid="154"/>
                                        </p:tgtEl>
                                        <p:attrNameLst>
                                          <p:attrName>ppt_x</p:attrName>
                                          <p:attrName>ppt_y</p:attrName>
                                        </p:attrNameLst>
                                      </p:cBhvr>
                                      <p:rCtr x="14462" y="-1019"/>
                                    </p:animMotion>
                                  </p:childTnLst>
                                </p:cTn>
                              </p:par>
                            </p:childTnLst>
                          </p:cTn>
                        </p:par>
                        <p:par>
                          <p:cTn id="93" fill="hold">
                            <p:stCondLst>
                              <p:cond delay="5000"/>
                            </p:stCondLst>
                            <p:childTnLst>
                              <p:par>
                                <p:cTn id="94" presetID="1" presetClass="entr" presetSubtype="0" fill="hold" grpId="0" nodeType="afterEffect">
                                  <p:stCondLst>
                                    <p:cond delay="0"/>
                                  </p:stCondLst>
                                  <p:childTnLst>
                                    <p:set>
                                      <p:cBhvr>
                                        <p:cTn id="95" dur="1" fill="hold">
                                          <p:stCondLst>
                                            <p:cond delay="499"/>
                                          </p:stCondLst>
                                        </p:cTn>
                                        <p:tgtEl>
                                          <p:spTgt spid="166"/>
                                        </p:tgtEl>
                                        <p:attrNameLst>
                                          <p:attrName>style.visibility</p:attrName>
                                        </p:attrNameLst>
                                      </p:cBhvr>
                                      <p:to>
                                        <p:strVal val="visible"/>
                                      </p:to>
                                    </p:set>
                                  </p:childTnLst>
                                </p:cTn>
                              </p:par>
                            </p:childTnLst>
                          </p:cTn>
                        </p:par>
                        <p:par>
                          <p:cTn id="96" fill="hold">
                            <p:stCondLst>
                              <p:cond delay="5500"/>
                            </p:stCondLst>
                            <p:childTnLst>
                              <p:par>
                                <p:cTn id="97" presetID="10" presetClass="entr" presetSubtype="0" fill="hold" grpId="0" nodeType="afterEffect">
                                  <p:stCondLst>
                                    <p:cond delay="0"/>
                                  </p:stCondLst>
                                  <p:childTnLst>
                                    <p:set>
                                      <p:cBhvr>
                                        <p:cTn id="98" dur="1" fill="hold">
                                          <p:stCondLst>
                                            <p:cond delay="0"/>
                                          </p:stCondLst>
                                        </p:cTn>
                                        <p:tgtEl>
                                          <p:spTgt spid="164"/>
                                        </p:tgtEl>
                                        <p:attrNameLst>
                                          <p:attrName>style.visibility</p:attrName>
                                        </p:attrNameLst>
                                      </p:cBhvr>
                                      <p:to>
                                        <p:strVal val="visible"/>
                                      </p:to>
                                    </p:set>
                                    <p:animEffect transition="in" filter="fade">
                                      <p:cBhvr>
                                        <p:cTn id="99" dur="500"/>
                                        <p:tgtEl>
                                          <p:spTgt spid="164"/>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58"/>
                                        </p:tgtEl>
                                        <p:attrNameLst>
                                          <p:attrName>style.visibility</p:attrName>
                                        </p:attrNameLst>
                                      </p:cBhvr>
                                      <p:to>
                                        <p:strVal val="visible"/>
                                      </p:to>
                                    </p:set>
                                    <p:animEffect transition="in" filter="fade">
                                      <p:cBhvr>
                                        <p:cTn id="104" dur="500"/>
                                        <p:tgtEl>
                                          <p:spTgt spid="158"/>
                                        </p:tgtEl>
                                      </p:cBhvr>
                                    </p:animEffect>
                                  </p:childTnLst>
                                </p:cTn>
                              </p:par>
                            </p:childTnLst>
                          </p:cTn>
                        </p:par>
                        <p:par>
                          <p:cTn id="105" fill="hold">
                            <p:stCondLst>
                              <p:cond delay="500"/>
                            </p:stCondLst>
                            <p:childTnLst>
                              <p:par>
                                <p:cTn id="106" presetID="42" presetClass="path" presetSubtype="0" accel="50000" decel="50000" fill="hold" grpId="1" nodeType="afterEffect">
                                  <p:stCondLst>
                                    <p:cond delay="0"/>
                                  </p:stCondLst>
                                  <p:childTnLst>
                                    <p:animMotion origin="layout" path="M -2.77778E-6 -3.08547E-9 L 0.08108 -3.08547E-9 " pathEditMode="relative" rAng="0" ptsTypes="AA">
                                      <p:cBhvr>
                                        <p:cTn id="107" dur="500" fill="hold"/>
                                        <p:tgtEl>
                                          <p:spTgt spid="164"/>
                                        </p:tgtEl>
                                        <p:attrNameLst>
                                          <p:attrName>ppt_x</p:attrName>
                                          <p:attrName>ppt_y</p:attrName>
                                        </p:attrNameLst>
                                      </p:cBhvr>
                                      <p:rCtr x="4045" y="0"/>
                                    </p:animMotion>
                                  </p:childTnLst>
                                </p:cTn>
                              </p:par>
                            </p:childTnLst>
                          </p:cTn>
                        </p:par>
                        <p:par>
                          <p:cTn id="108" fill="hold">
                            <p:stCondLst>
                              <p:cond delay="1000"/>
                            </p:stCondLst>
                            <p:childTnLst>
                              <p:par>
                                <p:cTn id="109"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10"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54" grpId="0" animBg="1"/>
      <p:bldP spid="154" grpId="1"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ounded Rectangle 4"/>
          <p:cNvSpPr/>
          <p:nvPr/>
        </p:nvSpPr>
        <p:spPr>
          <a:xfrm>
            <a:off x="330580" y="3791256"/>
            <a:ext cx="8509144" cy="459683"/>
          </a:xfrm>
          <a:prstGeom prst="roundRect">
            <a:avLst/>
          </a:prstGeom>
          <a:solidFill>
            <a:schemeClr val="bg1">
              <a:lumMod val="85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4D4D4D"/>
                </a:solidFill>
              </a:rPr>
              <a:t>BOSH - Automation Layer</a:t>
            </a:r>
            <a:endParaRPr lang="en-US" sz="1200" b="1" dirty="0">
              <a:solidFill>
                <a:srgbClr val="4D4D4D"/>
              </a:solidFill>
            </a:endParaRPr>
          </a:p>
        </p:txBody>
      </p:sp>
      <p:sp>
        <p:nvSpPr>
          <p:cNvPr id="6" name="AutoShape 1"/>
          <p:cNvSpPr>
            <a:spLocks noChangeArrowheads="1"/>
          </p:cNvSpPr>
          <p:nvPr/>
        </p:nvSpPr>
        <p:spPr bwMode="auto">
          <a:xfrm>
            <a:off x="330580" y="289781"/>
            <a:ext cx="8509145" cy="3406318"/>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t"/>
          <a:lstStyle/>
          <a:p>
            <a:r>
              <a:rPr lang="en-US" sz="1800" b="1" dirty="0" smtClean="0"/>
              <a:t>Pivotal Cloud Foundry</a:t>
            </a:r>
            <a:endParaRPr lang="en-US" sz="1800" b="1" dirty="0"/>
          </a:p>
        </p:txBody>
      </p:sp>
      <p:grpSp>
        <p:nvGrpSpPr>
          <p:cNvPr id="272" name="Group 271"/>
          <p:cNvGrpSpPr/>
          <p:nvPr/>
        </p:nvGrpSpPr>
        <p:grpSpPr>
          <a:xfrm>
            <a:off x="2017341" y="4150029"/>
            <a:ext cx="4287302" cy="709208"/>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7"/>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132" name="Rounded Rectangle 131"/>
          <p:cNvSpPr/>
          <p:nvPr/>
        </p:nvSpPr>
        <p:spPr>
          <a:xfrm>
            <a:off x="1352068" y="2989842"/>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Logging / Metrics</a:t>
            </a:r>
            <a:endParaRPr lang="en-US" sz="1800" dirty="0"/>
          </a:p>
        </p:txBody>
      </p:sp>
      <p:sp>
        <p:nvSpPr>
          <p:cNvPr id="146" name="Rounded Rectangle 145"/>
          <p:cNvSpPr/>
          <p:nvPr/>
        </p:nvSpPr>
        <p:spPr>
          <a:xfrm>
            <a:off x="1390200" y="903752"/>
            <a:ext cx="5136697" cy="2010138"/>
          </a:xfrm>
          <a:prstGeom prst="roundRect">
            <a:avLst>
              <a:gd name="adj" fmla="val 2308"/>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Elastic Container Runtime</a:t>
            </a:r>
            <a:endParaRPr lang="en-US" sz="1800" dirty="0"/>
          </a:p>
        </p:txBody>
      </p:sp>
      <p:sp>
        <p:nvSpPr>
          <p:cNvPr id="147" name="AutoShape 5"/>
          <p:cNvSpPr>
            <a:spLocks noChangeArrowheads="1"/>
          </p:cNvSpPr>
          <p:nvPr/>
        </p:nvSpPr>
        <p:spPr bwMode="auto">
          <a:xfrm>
            <a:off x="4863764" y="3002361"/>
            <a:ext cx="1663133" cy="701034"/>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Application</a:t>
            </a:r>
          </a:p>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Access</a:t>
            </a:r>
            <a:endParaRPr lang="en-US" sz="2000" b="1" dirty="0">
              <a:solidFill>
                <a:srgbClr val="FFFFFF"/>
              </a:solidFill>
            </a:endParaRPr>
          </a:p>
        </p:txBody>
      </p:sp>
      <p:sp>
        <p:nvSpPr>
          <p:cNvPr id="149" name="AutoShape 3"/>
          <p:cNvSpPr>
            <a:spLocks noChangeArrowheads="1"/>
          </p:cNvSpPr>
          <p:nvPr/>
        </p:nvSpPr>
        <p:spPr bwMode="auto">
          <a:xfrm>
            <a:off x="6667794" y="458711"/>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Ops Manager</a:t>
            </a:r>
            <a:endParaRPr lang="en-US" sz="1600" b="1" dirty="0">
              <a:solidFill>
                <a:srgbClr val="FFFFFF"/>
              </a:solidFill>
            </a:endParaRPr>
          </a:p>
        </p:txBody>
      </p:sp>
      <p:sp>
        <p:nvSpPr>
          <p:cNvPr id="150" name="AutoShape 3"/>
          <p:cNvSpPr>
            <a:spLocks noChangeArrowheads="1"/>
          </p:cNvSpPr>
          <p:nvPr/>
        </p:nvSpPr>
        <p:spPr bwMode="auto">
          <a:xfrm>
            <a:off x="6668569" y="1489114"/>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151" name="AutoShape 3"/>
          <p:cNvSpPr>
            <a:spLocks noChangeArrowheads="1"/>
          </p:cNvSpPr>
          <p:nvPr/>
        </p:nvSpPr>
        <p:spPr bwMode="auto">
          <a:xfrm>
            <a:off x="6667794" y="2557320"/>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201" name="Rounded Rectangle 200"/>
          <p:cNvSpPr/>
          <p:nvPr/>
        </p:nvSpPr>
        <p:spPr bwMode="auto">
          <a:xfrm rot="16200000">
            <a:off x="-360697" y="2003327"/>
            <a:ext cx="2760500" cy="492726"/>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800" dirty="0">
                <a:solidFill>
                  <a:prstClr val="white">
                    <a:lumMod val="95000"/>
                  </a:prstClr>
                </a:solidFill>
                <a:latin typeface="Calibri"/>
              </a:rPr>
              <a:t>Dynamic </a:t>
            </a:r>
            <a:r>
              <a:rPr lang="en-US" sz="1800" dirty="0" smtClean="0">
                <a:solidFill>
                  <a:prstClr val="white">
                    <a:lumMod val="95000"/>
                  </a:prstClr>
                </a:solidFill>
                <a:latin typeface="Calibri"/>
              </a:rPr>
              <a:t>Router</a:t>
            </a:r>
          </a:p>
        </p:txBody>
      </p:sp>
      <p:sp>
        <p:nvSpPr>
          <p:cNvPr id="202" name="Shape 346"/>
          <p:cNvSpPr/>
          <p:nvPr/>
        </p:nvSpPr>
        <p:spPr>
          <a:xfrm>
            <a:off x="856193" y="3171326"/>
            <a:ext cx="355844" cy="342035"/>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105" name="Picture 104"/>
          <p:cNvPicPr>
            <a:picLocks noChangeAspect="1"/>
          </p:cNvPicPr>
          <p:nvPr/>
        </p:nvPicPr>
        <p:blipFill>
          <a:blip r:embed="rId3" cstate="print"/>
          <a:srcRect b="-4013"/>
          <a:stretch>
            <a:fillRect/>
          </a:stretch>
        </p:blipFill>
        <p:spPr bwMode="auto">
          <a:xfrm>
            <a:off x="6409844" y="4120592"/>
            <a:ext cx="999278" cy="703728"/>
          </a:xfrm>
          <a:prstGeom prst="rect">
            <a:avLst/>
          </a:prstGeom>
          <a:noFill/>
          <a:ln w="9525">
            <a:noFill/>
            <a:miter lim="800000"/>
            <a:headEnd/>
            <a:tailEnd/>
          </a:ln>
        </p:spPr>
      </p:pic>
      <p:pic>
        <p:nvPicPr>
          <p:cNvPr id="104" name="Picture 9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526897" y="4299491"/>
            <a:ext cx="699018" cy="33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AutoShape 3"/>
          <p:cNvSpPr>
            <a:spLocks noChangeArrowheads="1"/>
          </p:cNvSpPr>
          <p:nvPr/>
        </p:nvSpPr>
        <p:spPr bwMode="auto">
          <a:xfrm>
            <a:off x="3045802" y="388970"/>
            <a:ext cx="3386288" cy="387796"/>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Platform Access</a:t>
            </a:r>
            <a:endParaRPr lang="en-US" sz="1600" b="1" dirty="0">
              <a:solidFill>
                <a:srgbClr val="FFFFFF"/>
              </a:solidFill>
            </a:endParaRPr>
          </a:p>
        </p:txBody>
      </p:sp>
    </p:spTree>
    <p:extLst>
      <p:ext uri="{BB962C8B-B14F-4D97-AF65-F5344CB8AC3E}">
        <p14:creationId xmlns:p14="http://schemas.microsoft.com/office/powerpoint/2010/main" val="15668190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CF SCALE Demo</a:t>
            </a:r>
            <a:endParaRPr lang="en" sz="2100" b="1" cap="all" dirty="0">
              <a:solidFill>
                <a:srgbClr val="74CEC7"/>
              </a:solidFill>
            </a:endParaRPr>
          </a:p>
        </p:txBody>
      </p:sp>
    </p:spTree>
    <p:extLst>
      <p:ext uri="{BB962C8B-B14F-4D97-AF65-F5344CB8AC3E}">
        <p14:creationId xmlns:p14="http://schemas.microsoft.com/office/powerpoint/2010/main" val="769771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dirty="0">
                <a:solidFill>
                  <a:schemeClr val="bg1"/>
                </a:solidFill>
                <a:latin typeface="Arial" charset="0"/>
              </a:rPr>
              <a:t>App </a:t>
            </a:r>
            <a:r>
              <a:rPr lang="en-US" sz="2400" dirty="0" err="1">
                <a:solidFill>
                  <a:schemeClr val="bg1"/>
                </a:solidFill>
                <a:latin typeface="Arial" charset="0"/>
              </a:rPr>
              <a:t>Autoscaler</a:t>
            </a:r>
            <a:r>
              <a:rPr lang="en-US" sz="2400" dirty="0">
                <a:solidFill>
                  <a:schemeClr val="bg1"/>
                </a:solidFill>
                <a:latin typeface="Arial" charset="0"/>
              </a:rPr>
              <a:t> </a:t>
            </a:r>
            <a:r>
              <a:rPr lang="en-US" dirty="0">
                <a:solidFill>
                  <a:srgbClr val="FFFFFF"/>
                </a:solidFill>
                <a:latin typeface="Arial" charset="0"/>
              </a:rPr>
              <a:t>	</a:t>
            </a:r>
          </a:p>
        </p:txBody>
      </p:sp>
      <p:sp>
        <p:nvSpPr>
          <p:cNvPr id="18434" name="Rectangle 2"/>
          <p:cNvSpPr>
            <a:spLocks noGrp="1" noChangeArrowheads="1"/>
          </p:cNvSpPr>
          <p:nvPr>
            <p:ph idx="1"/>
          </p:nvPr>
        </p:nvSpPr>
        <p:spPr>
          <a:xfrm>
            <a:off x="457200" y="876300"/>
            <a:ext cx="8229600" cy="1839913"/>
          </a:xfrm>
        </p:spPr>
        <p:txBody>
          <a:bodyPr/>
          <a:lstStyle/>
          <a:p>
            <a:pPr marL="341313" indent="-341313" eaLnBrk="1" hangingPunct="1">
              <a:buClr>
                <a:srgbClr val="33928A"/>
              </a:buCl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1800" dirty="0">
                <a:solidFill>
                  <a:srgbClr val="FFFFFF"/>
                </a:solidFill>
                <a:latin typeface="Arial" charset="0"/>
              </a:rPr>
              <a:t>CPU usage or time-based schedule can be used to scale application instances</a:t>
            </a:r>
          </a:p>
          <a:p>
            <a:pPr marL="341313" indent="-341313" eaLnBrk="1" hangingPunct="1">
              <a:buClr>
                <a:srgbClr val="33928A"/>
              </a:buCl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1800" dirty="0">
                <a:solidFill>
                  <a:srgbClr val="FFFFFF"/>
                </a:solidFill>
                <a:latin typeface="Arial" charset="0"/>
              </a:rPr>
              <a:t>It is a service in the marketplace</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763" y="2935288"/>
            <a:ext cx="5229225" cy="1555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463503988"/>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52</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170043312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183909" y="3158559"/>
            <a:ext cx="3720379" cy="738664"/>
          </a:xfrm>
          <a:prstGeom prst="rect">
            <a:avLst/>
          </a:prstGeom>
          <a:noFill/>
        </p:spPr>
        <p:txBody>
          <a:bodyPr wrap="square" rtlCol="0">
            <a:spAutoFit/>
          </a:bodyPr>
          <a:lstStyle/>
          <a:p>
            <a:r>
              <a:rPr lang="en-US" dirty="0">
                <a:solidFill>
                  <a:schemeClr val="bg1"/>
                </a:solidFill>
              </a:rPr>
              <a:t>A</a:t>
            </a:r>
            <a:r>
              <a:rPr lang="en-US" dirty="0" smtClean="0">
                <a:solidFill>
                  <a:schemeClr val="bg1"/>
                </a:solidFill>
              </a:rPr>
              <a:t> </a:t>
            </a:r>
            <a:r>
              <a:rPr lang="en-US" dirty="0">
                <a:solidFill>
                  <a:schemeClr val="bg1"/>
                </a:solidFill>
              </a:rPr>
              <a:t>Linux kernel feature that limits, accounts for, and isolates the resource usage </a:t>
            </a:r>
            <a:r>
              <a:rPr lang="en-US" dirty="0" smtClean="0">
                <a:solidFill>
                  <a:schemeClr val="bg1"/>
                </a:solidFill>
              </a:rPr>
              <a:t>of </a:t>
            </a:r>
            <a:r>
              <a:rPr lang="en-US" dirty="0">
                <a:solidFill>
                  <a:schemeClr val="bg1"/>
                </a:solidFill>
              </a:rPr>
              <a:t>a collection of processes</a:t>
            </a:r>
          </a:p>
        </p:txBody>
      </p:sp>
    </p:spTree>
    <p:extLst>
      <p:ext uri="{BB962C8B-B14F-4D97-AF65-F5344CB8AC3E}">
        <p14:creationId xmlns:p14="http://schemas.microsoft.com/office/powerpoint/2010/main" val="32928233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381177" y="3077740"/>
            <a:ext cx="3647367" cy="738664"/>
          </a:xfrm>
          <a:prstGeom prst="rect">
            <a:avLst/>
          </a:prstGeom>
          <a:noFill/>
        </p:spPr>
        <p:txBody>
          <a:bodyPr wrap="square" rtlCol="0">
            <a:spAutoFit/>
          </a:bodyPr>
          <a:lstStyle/>
          <a:p>
            <a:r>
              <a:rPr lang="en-US" dirty="0">
                <a:solidFill>
                  <a:srgbClr val="FFFFFF"/>
                </a:solidFill>
              </a:rPr>
              <a:t>The PID namespace provides isolation for the allocation of process identifiers (PIDs), lists of processes and their details. </a:t>
            </a:r>
          </a:p>
        </p:txBody>
      </p:sp>
    </p:spTree>
    <p:extLst>
      <p:ext uri="{BB962C8B-B14F-4D97-AF65-F5344CB8AC3E}">
        <p14:creationId xmlns:p14="http://schemas.microsoft.com/office/powerpoint/2010/main" val="7288453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ounded Rectangle 3"/>
          <p:cNvSpPr/>
          <p:nvPr/>
        </p:nvSpPr>
        <p:spPr>
          <a:xfrm>
            <a:off x="565150"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provide standard runtime*</a:t>
            </a:r>
            <a:endParaRPr lang="en-US" sz="1600" dirty="0"/>
          </a:p>
        </p:txBody>
      </p:sp>
      <p:sp>
        <p:nvSpPr>
          <p:cNvPr id="5" name="Rounded Rectangle 4"/>
          <p:cNvSpPr/>
          <p:nvPr/>
        </p:nvSpPr>
        <p:spPr>
          <a:xfrm>
            <a:off x="565150"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runtime container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container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1173721"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374369" y="727406"/>
            <a:ext cx="1424989" cy="400110"/>
          </a:xfrm>
          <a:prstGeom prst="rect">
            <a:avLst/>
          </a:prstGeom>
          <a:noFill/>
        </p:spPr>
        <p:txBody>
          <a:bodyPr wrap="none" rtlCol="0">
            <a:spAutoFit/>
          </a:bodyPr>
          <a:lstStyle/>
          <a:p>
            <a:pPr algn="ctr"/>
            <a:r>
              <a:rPr lang="en-US" sz="2000" dirty="0" smtClean="0">
                <a:solidFill>
                  <a:srgbClr val="FFFFFF"/>
                </a:solidFill>
              </a:rPr>
              <a:t>Containers</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14" name="Rounded Rectangle 13"/>
          <p:cNvSpPr/>
          <p:nvPr/>
        </p:nvSpPr>
        <p:spPr>
          <a:xfrm>
            <a:off x="5870575" y="3806825"/>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9050"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28586" y="88754"/>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
        <p:nvSpPr>
          <p:cNvPr id="21" name="Rounded Rectangle 20"/>
          <p:cNvSpPr/>
          <p:nvPr/>
        </p:nvSpPr>
        <p:spPr>
          <a:xfrm>
            <a:off x="307809" y="1135593"/>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553432"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215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Operations</a:t>
            </a:r>
          </a:p>
        </p:txBody>
      </p:sp>
    </p:spTree>
    <p:extLst>
      <p:ext uri="{BB962C8B-B14F-4D97-AF65-F5344CB8AC3E}">
        <p14:creationId xmlns:p14="http://schemas.microsoft.com/office/powerpoint/2010/main" val="121553109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sp>
        <p:nvSpPr>
          <p:cNvPr id="3" name="Rectangle 2"/>
          <p:cNvSpPr/>
          <p:nvPr/>
        </p:nvSpPr>
        <p:spPr>
          <a:xfrm>
            <a:off x="1492656" y="1248833"/>
            <a:ext cx="6159213" cy="26739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6" name="pasted-image.png"/>
          <p:cNvPicPr/>
          <p:nvPr/>
        </p:nvPicPr>
        <p:blipFill>
          <a:blip r:embed="rId2">
            <a:extLst/>
          </a:blip>
          <a:stretch>
            <a:fillRect/>
          </a:stretch>
        </p:blipFill>
        <p:spPr>
          <a:xfrm>
            <a:off x="1492656" y="1388741"/>
            <a:ext cx="2158597"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8916236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9" name="Picture 528"/>
          <p:cNvPicPr/>
          <p:nvPr/>
        </p:nvPicPr>
        <p:blipFill>
          <a:blip r:embed="rId3">
            <a:duotone>
              <a:schemeClr val="accent3">
                <a:shade val="45000"/>
                <a:satMod val="135000"/>
              </a:schemeClr>
              <a:prstClr val="white"/>
            </a:duotone>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803382" cy="920134"/>
            <a:chOff x="267585" y="85153"/>
            <a:chExt cx="3507445" cy="920133"/>
          </a:xfrm>
        </p:grpSpPr>
        <p:sp>
          <p:nvSpPr>
            <p:cNvPr id="530" name="Shape 530"/>
            <p:cNvSpPr/>
            <p:nvPr/>
          </p:nvSpPr>
          <p:spPr>
            <a:xfrm>
              <a:off x="720868" y="266623"/>
              <a:ext cx="3054162" cy="738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load-balancing, SSL termination and dynamic routing</a:t>
              </a:r>
            </a:p>
          </p:txBody>
        </p:sp>
        <p:pic>
          <p:nvPicPr>
            <p:cNvPr id="531" name="pasted-image.png"/>
            <p:cNvPicPr/>
            <p:nvPr/>
          </p:nvPicPr>
          <p:blipFill>
            <a:blip r:embed="rId4">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6360685" y="2779107"/>
            <a:ext cx="2371901" cy="802065"/>
            <a:chOff x="1025162" y="-548514"/>
            <a:chExt cx="2371899" cy="802064"/>
          </a:xfrm>
        </p:grpSpPr>
        <p:sp>
          <p:nvSpPr>
            <p:cNvPr id="533" name="Shape 533"/>
            <p:cNvSpPr/>
            <p:nvPr/>
          </p:nvSpPr>
          <p:spPr>
            <a:xfrm>
              <a:off x="1025162" y="-465507"/>
              <a:ext cx="2371899" cy="492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 </a:t>
              </a:r>
              <a:r>
                <a:rPr sz="1600" dirty="0" smtClean="0">
                  <a:solidFill>
                    <a:srgbClr val="FFFFFF"/>
                  </a:solidFill>
                  <a:latin typeface="Arial"/>
                  <a:cs typeface="Arial"/>
                </a:rPr>
                <a:t>config</a:t>
              </a:r>
              <a:endParaRPr lang="en-US" sz="1600" dirty="0" smtClean="0">
                <a:solidFill>
                  <a:srgbClr val="FFFFFF"/>
                </a:solidFill>
                <a:latin typeface="Arial"/>
                <a:cs typeface="Arial"/>
              </a:endParaRPr>
            </a:p>
            <a:p>
              <a:pPr lvl="0">
                <a:defRPr sz="1800">
                  <a:solidFill>
                    <a:srgbClr val="000000"/>
                  </a:solidFill>
                </a:defRPr>
              </a:pPr>
              <a:r>
                <a:rPr sz="1600" dirty="0" smtClean="0">
                  <a:solidFill>
                    <a:srgbClr val="FFFFFF"/>
                  </a:solidFill>
                  <a:latin typeface="Arial"/>
                  <a:cs typeface="Arial"/>
                </a:rPr>
                <a:t> </a:t>
              </a:r>
              <a:r>
                <a:rPr sz="1600" dirty="0">
                  <a:solidFill>
                    <a:srgbClr val="FFFFFF"/>
                  </a:solidFill>
                  <a:latin typeface="Arial"/>
                  <a:cs typeface="Arial"/>
                </a:rPr>
                <a:t>High Availability</a:t>
              </a:r>
            </a:p>
          </p:txBody>
        </p:sp>
        <p:pic>
          <p:nvPicPr>
            <p:cNvPr id="534" name="pasted-image.png"/>
            <p:cNvPicPr/>
            <p:nvPr/>
          </p:nvPicPr>
          <p:blipFill>
            <a:blip r:embed="rId5">
              <a:extLst/>
            </a:blip>
            <a:stretch>
              <a:fillRect/>
            </a:stretch>
          </p:blipFill>
          <p:spPr>
            <a:xfrm>
              <a:off x="2669856" y="-548514"/>
              <a:ext cx="727205" cy="802064"/>
            </a:xfrm>
            <a:prstGeom prst="rect">
              <a:avLst/>
            </a:prstGeom>
            <a:ln w="12700" cap="flat">
              <a:noFill/>
              <a:miter lim="400000"/>
            </a:ln>
            <a:effectLst/>
          </p:spPr>
        </p:pic>
      </p:grpSp>
      <p:grpSp>
        <p:nvGrpSpPr>
          <p:cNvPr id="538" name="Group 538"/>
          <p:cNvGrpSpPr/>
          <p:nvPr/>
        </p:nvGrpSpPr>
        <p:grpSpPr>
          <a:xfrm>
            <a:off x="5533662" y="3331924"/>
            <a:ext cx="3368250" cy="935022"/>
            <a:chOff x="1989823" y="-47046"/>
            <a:chExt cx="3368248" cy="935021"/>
          </a:xfrm>
        </p:grpSpPr>
        <p:pic>
          <p:nvPicPr>
            <p:cNvPr id="536" name="pasted-image.png"/>
            <p:cNvPicPr/>
            <p:nvPr/>
          </p:nvPicPr>
          <p:blipFill>
            <a:blip r:embed="rId6">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4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APM</a:t>
              </a:r>
            </a:p>
          </p:txBody>
        </p:sp>
      </p:grpSp>
      <p:grpSp>
        <p:nvGrpSpPr>
          <p:cNvPr id="541" name="Group 541"/>
          <p:cNvGrpSpPr/>
          <p:nvPr/>
        </p:nvGrpSpPr>
        <p:grpSpPr>
          <a:xfrm>
            <a:off x="6148310" y="3744617"/>
            <a:ext cx="2584276" cy="915354"/>
            <a:chOff x="-372446" y="197334"/>
            <a:chExt cx="2584275" cy="915352"/>
          </a:xfrm>
        </p:grpSpPr>
        <p:sp>
          <p:nvSpPr>
            <p:cNvPr id="539" name="Shape 539"/>
            <p:cNvSpPr/>
            <p:nvPr/>
          </p:nvSpPr>
          <p:spPr>
            <a:xfrm>
              <a:off x="-372446" y="560233"/>
              <a:ext cx="2133462" cy="2462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log streaming</a:t>
              </a:r>
            </a:p>
          </p:txBody>
        </p:sp>
        <p:pic>
          <p:nvPicPr>
            <p:cNvPr id="540" name="pasted-image.png"/>
            <p:cNvPicPr/>
            <p:nvPr/>
          </p:nvPicPr>
          <p:blipFill>
            <a:blip r:embed="rId7">
              <a:extLst/>
            </a:blip>
            <a:stretch>
              <a:fillRect/>
            </a:stretch>
          </p:blipFill>
          <p:spPr>
            <a:xfrm>
              <a:off x="1525315" y="197334"/>
              <a:ext cx="686514" cy="915352"/>
            </a:xfrm>
            <a:prstGeom prst="rect">
              <a:avLst/>
            </a:prstGeom>
            <a:ln w="12700" cap="flat">
              <a:noFill/>
              <a:miter lim="400000"/>
            </a:ln>
            <a:effectLst/>
          </p:spPr>
        </p:pic>
      </p:grpSp>
      <p:sp>
        <p:nvSpPr>
          <p:cNvPr id="543" name="Shape 543"/>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chemeClr val="bg1"/>
                </a:solidFill>
                <a:uFill>
                  <a:solidFill>
                    <a:srgbClr val="4D4D4D"/>
                  </a:solidFill>
                </a:uFill>
              </a:rPr>
              <a:t>Deploy to dev</a:t>
            </a:r>
          </a:p>
        </p:txBody>
      </p:sp>
      <p:grpSp>
        <p:nvGrpSpPr>
          <p:cNvPr id="3" name="Group 2"/>
          <p:cNvGrpSpPr/>
          <p:nvPr/>
        </p:nvGrpSpPr>
        <p:grpSpPr>
          <a:xfrm>
            <a:off x="2112828" y="3384539"/>
            <a:ext cx="2292451" cy="817755"/>
            <a:chOff x="2112828" y="3384539"/>
            <a:chExt cx="2292451" cy="817755"/>
          </a:xfrm>
        </p:grpSpPr>
        <p:sp>
          <p:nvSpPr>
            <p:cNvPr id="544" name="Shape 544"/>
            <p:cNvSpPr/>
            <p:nvPr/>
          </p:nvSpPr>
          <p:spPr>
            <a:xfrm>
              <a:off x="2570938" y="3384539"/>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545" name="Picture 544"/>
            <p:cNvPicPr/>
            <p:nvPr/>
          </p:nvPicPr>
          <p:blipFill>
            <a:blip r:embed="rId8">
              <a:duotone>
                <a:schemeClr val="accent3">
                  <a:shade val="45000"/>
                  <a:satMod val="135000"/>
                </a:schemeClr>
                <a:prstClr val="white"/>
              </a:duotone>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600" dirty="0">
                  <a:solidFill>
                    <a:srgbClr val="FFFFFF"/>
                  </a:solidFill>
                  <a:ea typeface="Cooper Black"/>
                  <a:sym typeface="Cooper Black"/>
                </a:rPr>
                <a:t>Install services (db, </a:t>
              </a:r>
            </a:p>
            <a:p>
              <a:pPr marL="457200" lvl="0" indent="-228600" defTabSz="457200">
                <a:defRPr>
                  <a:solidFill>
                    <a:srgbClr val="000000"/>
                  </a:solidFill>
                  <a:uFillTx/>
                </a:defRPr>
              </a:pPr>
              <a:r>
                <a:rPr sz="1600" dirty="0">
                  <a:solidFill>
                    <a:srgbClr val="FFFFFF"/>
                  </a:solidFill>
                  <a:ea typeface="Cooper Black"/>
                  <a:sym typeface="Cooper Black"/>
                </a:rPr>
                <a:t>messaging, hadoop, …)</a:t>
              </a:r>
            </a:p>
          </p:txBody>
        </p:sp>
      </p:grpSp>
      <p:pic>
        <p:nvPicPr>
          <p:cNvPr id="551" name="pasted-image.png"/>
          <p:cNvPicPr/>
          <p:nvPr/>
        </p:nvPicPr>
        <p:blipFill>
          <a:blip r:embed="rId10">
            <a:extLst/>
          </a:blip>
          <a:stretch>
            <a:fillRect/>
          </a:stretch>
        </p:blipFill>
        <p:spPr>
          <a:xfrm>
            <a:off x="0" y="1954530"/>
            <a:ext cx="1800304" cy="2978331"/>
          </a:xfrm>
          <a:prstGeom prst="rect">
            <a:avLst/>
          </a:prstGeom>
          <a:ln w="12700">
            <a:miter lim="400000"/>
          </a:ln>
        </p:spPr>
      </p:pic>
      <p:pic>
        <p:nvPicPr>
          <p:cNvPr id="552" name="pasted-image.png"/>
          <p:cNvPicPr/>
          <p:nvPr/>
        </p:nvPicPr>
        <p:blipFill>
          <a:blip r:embed="rId11">
            <a:extLst/>
          </a:blip>
          <a:stretch>
            <a:fillRect/>
          </a:stretch>
        </p:blipFill>
        <p:spPr>
          <a:xfrm>
            <a:off x="1571751" y="1634570"/>
            <a:ext cx="1800304" cy="1719987"/>
          </a:xfrm>
          <a:prstGeom prst="rect">
            <a:avLst/>
          </a:prstGeom>
          <a:ln w="12700">
            <a:miter lim="400000"/>
          </a:ln>
        </p:spPr>
      </p:pic>
      <p:pic>
        <p:nvPicPr>
          <p:cNvPr id="28" name="pasted-image.png"/>
          <p:cNvPicPr/>
          <p:nvPr/>
        </p:nvPicPr>
        <p:blipFill>
          <a:blip r:embed="rId12">
            <a:extLst/>
          </a:blip>
          <a:stretch>
            <a:fillRect/>
          </a:stretch>
        </p:blipFill>
        <p:spPr>
          <a:xfrm>
            <a:off x="362306" y="489643"/>
            <a:ext cx="1209445" cy="1511806"/>
          </a:xfrm>
          <a:prstGeom prst="rect">
            <a:avLst/>
          </a:prstGeom>
          <a:ln w="12700">
            <a:miter lim="400000"/>
          </a:ln>
        </p:spPr>
      </p:pic>
    </p:spTree>
    <p:extLst>
      <p:ext uri="{BB962C8B-B14F-4D97-AF65-F5344CB8AC3E}">
        <p14:creationId xmlns:p14="http://schemas.microsoft.com/office/powerpoint/2010/main" val="34631426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dissolve">
                                      <p:cBhvr>
                                        <p:cTn id="7" dur="500"/>
                                        <p:tgtEl>
                                          <p:spTgt spid="5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48"/>
                                        </p:tgtEl>
                                        <p:attrNameLst>
                                          <p:attrName>style.visibility</p:attrName>
                                        </p:attrNameLst>
                                      </p:cBhvr>
                                      <p:to>
                                        <p:strVal val="visible"/>
                                      </p:to>
                                    </p:set>
                                    <p:animEffect transition="in" filter="dissolve">
                                      <p:cBhvr>
                                        <p:cTn id="11" dur="500"/>
                                        <p:tgtEl>
                                          <p:spTgt spid="54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Effect transition="in" filter="dissolve">
                                      <p:cBhvr>
                                        <p:cTn id="15" dur="500"/>
                                        <p:tgtEl>
                                          <p:spTgt spid="53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535"/>
                                        </p:tgtEl>
                                        <p:attrNameLst>
                                          <p:attrName>style.visibility</p:attrName>
                                        </p:attrNameLst>
                                      </p:cBhvr>
                                      <p:to>
                                        <p:strVal val="visible"/>
                                      </p:to>
                                    </p:set>
                                    <p:animEffect transition="in" filter="dissolve">
                                      <p:cBhvr>
                                        <p:cTn id="19" dur="500"/>
                                        <p:tgtEl>
                                          <p:spTgt spid="535"/>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38"/>
                                        </p:tgtEl>
                                        <p:attrNameLst>
                                          <p:attrName>style.visibility</p:attrName>
                                        </p:attrNameLst>
                                      </p:cBhvr>
                                      <p:to>
                                        <p:strVal val="visible"/>
                                      </p:to>
                                    </p:set>
                                    <p:animEffect transition="in" filter="dissolve">
                                      <p:cBhvr>
                                        <p:cTn id="23" dur="500"/>
                                        <p:tgtEl>
                                          <p:spTgt spid="538"/>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541"/>
                                        </p:tgtEl>
                                        <p:attrNameLst>
                                          <p:attrName>style.visibility</p:attrName>
                                        </p:attrNameLst>
                                      </p:cBhvr>
                                      <p:to>
                                        <p:strVal val="visible"/>
                                      </p:to>
                                    </p:set>
                                    <p:animEffect transition="in" filter="dissolve">
                                      <p:cBhvr>
                                        <p:cTn id="27" dur="500"/>
                                        <p:tgtEl>
                                          <p:spTgt spid="5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right)">
                                      <p:cBhvr>
                                        <p:cTn id="32" dur="500"/>
                                        <p:tgtEl>
                                          <p:spTgt spid="3"/>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551"/>
                                        </p:tgtEl>
                                        <p:attrNameLst>
                                          <p:attrName>style.visibility</p:attrName>
                                        </p:attrNameLst>
                                      </p:cBhvr>
                                      <p:to>
                                        <p:strVal val="visible"/>
                                      </p:to>
                                    </p:set>
                                    <p:animEffect transition="in" filter="dissolve">
                                      <p:cBhvr>
                                        <p:cTn id="36" dur="500"/>
                                        <p:tgtEl>
                                          <p:spTgt spid="551"/>
                                        </p:tgtEl>
                                      </p:cBhvr>
                                    </p:animEffect>
                                  </p:childTnLst>
                                </p:cTn>
                              </p:par>
                            </p:childTnLst>
                          </p:cTn>
                        </p:par>
                        <p:par>
                          <p:cTn id="37" fill="hold">
                            <p:stCondLst>
                              <p:cond delay="1000"/>
                            </p:stCondLst>
                            <p:childTnLst>
                              <p:par>
                                <p:cTn id="38" presetID="9" presetClass="entr" presetSubtype="0" fill="hold" grpId="0" nodeType="afterEffect">
                                  <p:stCondLst>
                                    <p:cond delay="500"/>
                                  </p:stCondLst>
                                  <p:childTnLst>
                                    <p:set>
                                      <p:cBhvr>
                                        <p:cTn id="39" dur="1" fill="hold">
                                          <p:stCondLst>
                                            <p:cond delay="0"/>
                                          </p:stCondLst>
                                        </p:cTn>
                                        <p:tgtEl>
                                          <p:spTgt spid="552"/>
                                        </p:tgtEl>
                                        <p:attrNameLst>
                                          <p:attrName>style.visibility</p:attrName>
                                        </p:attrNameLst>
                                      </p:cBhvr>
                                      <p:to>
                                        <p:strVal val="visible"/>
                                      </p:to>
                                    </p:set>
                                    <p:animEffect transition="in" filter="dissolve">
                                      <p:cBhvr>
                                        <p:cTn id="40"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animBg="1" advAuto="0"/>
      <p:bldP spid="552" grpId="0" animBg="1" advAuto="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59</a:t>
            </a:fld>
            <a:endParaRPr sz="800">
              <a:solidFill>
                <a:srgbClr val="808080"/>
              </a:solidFill>
              <a:uFill>
                <a:solidFill>
                  <a:srgbClr val="808080"/>
                </a:solidFill>
              </a:uFill>
            </a:endParaRPr>
          </a:p>
        </p:txBody>
      </p:sp>
      <p:pic>
        <p:nvPicPr>
          <p:cNvPr id="558" name="pasted-image.png"/>
          <p:cNvPicPr/>
          <p:nvPr/>
        </p:nvPicPr>
        <p:blipFill>
          <a:blip r:embed="rId2">
            <a:extLst/>
          </a:blip>
          <a:stretch>
            <a:fillRect/>
          </a:stretch>
        </p:blipFill>
        <p:spPr>
          <a:xfrm>
            <a:off x="34864" y="2207745"/>
            <a:ext cx="1794026" cy="2242531"/>
          </a:xfrm>
          <a:prstGeom prst="rect">
            <a:avLst/>
          </a:prstGeom>
          <a:ln w="12700">
            <a:miter lim="400000"/>
          </a:ln>
        </p:spPr>
      </p:pic>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Deploy to dev</a:t>
            </a: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route</a:t>
            </a:r>
          </a:p>
        </p:txBody>
      </p:sp>
      <p:pic>
        <p:nvPicPr>
          <p:cNvPr id="587" name="pasted-image.png"/>
          <p:cNvPicPr/>
          <p:nvPr/>
        </p:nvPicPr>
        <p:blipFill>
          <a:blip r:embed="rId3">
            <a:extLst/>
          </a:blip>
          <a:stretch>
            <a:fillRect/>
          </a:stretch>
        </p:blipFill>
        <p:spPr>
          <a:xfrm>
            <a:off x="4914896" y="509706"/>
            <a:ext cx="2166406" cy="4332811"/>
          </a:xfrm>
          <a:prstGeom prst="rect">
            <a:avLst/>
          </a:prstGeom>
          <a:ln w="12700">
            <a:miter lim="400000"/>
          </a:ln>
        </p:spPr>
      </p:pic>
      <p:pic>
        <p:nvPicPr>
          <p:cNvPr id="588" name="pasted-image.png"/>
          <p:cNvPicPr/>
          <p:nvPr/>
        </p:nvPicPr>
        <p:blipFill>
          <a:blip r:embed="rId4">
            <a:extLst/>
          </a:blip>
          <a:stretch>
            <a:fillRect/>
          </a:stretch>
        </p:blipFill>
        <p:spPr>
          <a:xfrm>
            <a:off x="6665691" y="2002213"/>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Upgrade app</a:t>
            </a:r>
          </a:p>
        </p:txBody>
      </p:sp>
      <p:grpSp>
        <p:nvGrpSpPr>
          <p:cNvPr id="3" name="Group 2"/>
          <p:cNvGrpSpPr/>
          <p:nvPr/>
        </p:nvGrpSpPr>
        <p:grpSpPr>
          <a:xfrm>
            <a:off x="-13754" y="0"/>
            <a:ext cx="9151193" cy="5172877"/>
            <a:chOff x="-10480" y="0"/>
            <a:chExt cx="9109136" cy="5172876"/>
          </a:xfrm>
        </p:grpSpPr>
        <p:sp>
          <p:nvSpPr>
            <p:cNvPr id="2" name="Rectangle 1"/>
            <p:cNvSpPr/>
            <p:nvPr/>
          </p:nvSpPr>
          <p:spPr>
            <a:xfrm>
              <a:off x="-10480" y="0"/>
              <a:ext cx="9109136" cy="4637851"/>
            </a:xfrm>
            <a:prstGeom prst="rect">
              <a:avLst/>
            </a:prstGeom>
            <a:solidFill>
              <a:schemeClr val="tx1">
                <a:lumMod val="50000"/>
                <a:alpha val="8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asted-image.png"/>
            <p:cNvPicPr/>
            <p:nvPr/>
          </p:nvPicPr>
          <p:blipFill>
            <a:blip r:embed="rId5">
              <a:extLst/>
            </a:blip>
            <a:stretch>
              <a:fillRect/>
            </a:stretch>
          </p:blipFill>
          <p:spPr>
            <a:xfrm>
              <a:off x="1568492" y="1133853"/>
              <a:ext cx="5882070" cy="4039023"/>
            </a:xfrm>
            <a:prstGeom prst="rect">
              <a:avLst/>
            </a:prstGeom>
            <a:ln w="12700">
              <a:miter lim="400000"/>
            </a:ln>
          </p:spPr>
        </p:pic>
      </p:grpSp>
    </p:spTree>
    <p:extLst>
      <p:ext uri="{BB962C8B-B14F-4D97-AF65-F5344CB8AC3E}">
        <p14:creationId xmlns:p14="http://schemas.microsoft.com/office/powerpoint/2010/main" val="9414533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iterate>
                                    <p:tmAbs val="0"/>
                                  </p:iterate>
                                  <p:childTnLst>
                                    <p:set>
                                      <p:cBhvr>
                                        <p:cTn id="11" fill="hold"/>
                                        <p:tgtEl>
                                          <p:spTgt spid="577"/>
                                        </p:tgtEl>
                                        <p:attrNameLst>
                                          <p:attrName>style.visibility</p:attrName>
                                        </p:attrNameLst>
                                      </p:cBhvr>
                                      <p:to>
                                        <p:strVal val="visible"/>
                                      </p:to>
                                    </p:set>
                                    <p:anim calcmode="lin" valueType="num">
                                      <p:cBhvr>
                                        <p:cTn id="12" dur="200" fill="hold"/>
                                        <p:tgtEl>
                                          <p:spTgt spid="577"/>
                                        </p:tgtEl>
                                        <p:attrNameLst>
                                          <p:attrName>ppt_w</p:attrName>
                                        </p:attrNameLst>
                                      </p:cBhvr>
                                      <p:tavLst>
                                        <p:tav tm="0">
                                          <p:val>
                                            <p:fltVal val="0"/>
                                          </p:val>
                                        </p:tav>
                                        <p:tav tm="100000">
                                          <p:val>
                                            <p:strVal val="#ppt_w"/>
                                          </p:val>
                                        </p:tav>
                                      </p:tavLst>
                                    </p:anim>
                                    <p:anim calcmode="lin" valueType="num">
                                      <p:cBhvr>
                                        <p:cTn id="13" dur="200" fill="hold"/>
                                        <p:tgtEl>
                                          <p:spTgt spid="577"/>
                                        </p:tgtEl>
                                        <p:attrNameLst>
                                          <p:attrName>ppt_h</p:attrName>
                                        </p:attrNameLst>
                                      </p:cBhvr>
                                      <p:tavLst>
                                        <p:tav tm="0">
                                          <p:val>
                                            <p:fltVal val="0"/>
                                          </p:val>
                                        </p:tav>
                                        <p:tav tm="100000">
                                          <p:val>
                                            <p:strVal val="#ppt_h"/>
                                          </p:val>
                                        </p:tav>
                                      </p:tavLst>
                                    </p:anim>
                                  </p:childTnLst>
                                </p:cTn>
                              </p:par>
                            </p:childTnLst>
                          </p:cTn>
                        </p:par>
                        <p:par>
                          <p:cTn id="14" fill="hold">
                            <p:stCondLst>
                              <p:cond delay="700"/>
                            </p:stCondLst>
                            <p:childTnLst>
                              <p:par>
                                <p:cTn id="15" presetID="23" presetClass="entr" presetSubtype="16" fill="hold" grpId="0" nodeType="afterEffect">
                                  <p:stCondLst>
                                    <p:cond delay="0"/>
                                  </p:stCondLst>
                                  <p:iterate>
                                    <p:tmAbs val="0"/>
                                  </p:iterate>
                                  <p:childTnLst>
                                    <p:set>
                                      <p:cBhvr>
                                        <p:cTn id="16" fill="hold"/>
                                        <p:tgtEl>
                                          <p:spTgt spid="578"/>
                                        </p:tgtEl>
                                        <p:attrNameLst>
                                          <p:attrName>style.visibility</p:attrName>
                                        </p:attrNameLst>
                                      </p:cBhvr>
                                      <p:to>
                                        <p:strVal val="visible"/>
                                      </p:to>
                                    </p:set>
                                    <p:anim calcmode="lin" valueType="num">
                                      <p:cBhvr>
                                        <p:cTn id="17" dur="200" fill="hold"/>
                                        <p:tgtEl>
                                          <p:spTgt spid="578"/>
                                        </p:tgtEl>
                                        <p:attrNameLst>
                                          <p:attrName>ppt_w</p:attrName>
                                        </p:attrNameLst>
                                      </p:cBhvr>
                                      <p:tavLst>
                                        <p:tav tm="0">
                                          <p:val>
                                            <p:fltVal val="0"/>
                                          </p:val>
                                        </p:tav>
                                        <p:tav tm="100000">
                                          <p:val>
                                            <p:strVal val="#ppt_w"/>
                                          </p:val>
                                        </p:tav>
                                      </p:tavLst>
                                    </p:anim>
                                    <p:anim calcmode="lin" valueType="num">
                                      <p:cBhvr>
                                        <p:cTn id="18" dur="200" fill="hold"/>
                                        <p:tgtEl>
                                          <p:spTgt spid="578"/>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0" nodeType="afterEffect">
                                  <p:stCondLst>
                                    <p:cond delay="0"/>
                                  </p:stCondLst>
                                  <p:iterate>
                                    <p:tmAbs val="0"/>
                                  </p:iterate>
                                  <p:childTnLst>
                                    <p:set>
                                      <p:cBhvr>
                                        <p:cTn id="21" fill="hold"/>
                                        <p:tgtEl>
                                          <p:spTgt spid="579"/>
                                        </p:tgtEl>
                                        <p:attrNameLst>
                                          <p:attrName>style.visibility</p:attrName>
                                        </p:attrNameLst>
                                      </p:cBhvr>
                                      <p:to>
                                        <p:strVal val="visible"/>
                                      </p:to>
                                    </p:set>
                                    <p:anim calcmode="lin" valueType="num">
                                      <p:cBhvr>
                                        <p:cTn id="22" dur="200" fill="hold"/>
                                        <p:tgtEl>
                                          <p:spTgt spid="579"/>
                                        </p:tgtEl>
                                        <p:attrNameLst>
                                          <p:attrName>ppt_w</p:attrName>
                                        </p:attrNameLst>
                                      </p:cBhvr>
                                      <p:tavLst>
                                        <p:tav tm="0">
                                          <p:val>
                                            <p:fltVal val="0"/>
                                          </p:val>
                                        </p:tav>
                                        <p:tav tm="100000">
                                          <p:val>
                                            <p:strVal val="#ppt_w"/>
                                          </p:val>
                                        </p:tav>
                                      </p:tavLst>
                                    </p:anim>
                                    <p:anim calcmode="lin" valueType="num">
                                      <p:cBhvr>
                                        <p:cTn id="23" dur="200" fill="hold"/>
                                        <p:tgtEl>
                                          <p:spTgt spid="579"/>
                                        </p:tgtEl>
                                        <p:attrNameLst>
                                          <p:attrName>ppt_h</p:attrName>
                                        </p:attrNameLst>
                                      </p:cBhvr>
                                      <p:tavLst>
                                        <p:tav tm="0">
                                          <p:val>
                                            <p:fltVal val="0"/>
                                          </p:val>
                                        </p:tav>
                                        <p:tav tm="100000">
                                          <p:val>
                                            <p:strVal val="#ppt_h"/>
                                          </p:val>
                                        </p:tav>
                                      </p:tavLst>
                                    </p:anim>
                                  </p:childTnLst>
                                </p:cTn>
                              </p:par>
                            </p:childTnLst>
                          </p:cTn>
                        </p:par>
                        <p:par>
                          <p:cTn id="24" fill="hold">
                            <p:stCondLst>
                              <p:cond delay="1100"/>
                            </p:stCondLst>
                            <p:childTnLst>
                              <p:par>
                                <p:cTn id="25" presetID="23" presetClass="entr" presetSubtype="16" fill="hold" grpId="0" nodeType="afterEffect">
                                  <p:stCondLst>
                                    <p:cond delay="0"/>
                                  </p:stCondLst>
                                  <p:iterate>
                                    <p:tmAbs val="0"/>
                                  </p:iterate>
                                  <p:childTnLst>
                                    <p:set>
                                      <p:cBhvr>
                                        <p:cTn id="26" fill="hold"/>
                                        <p:tgtEl>
                                          <p:spTgt spid="580"/>
                                        </p:tgtEl>
                                        <p:attrNameLst>
                                          <p:attrName>style.visibility</p:attrName>
                                        </p:attrNameLst>
                                      </p:cBhvr>
                                      <p:to>
                                        <p:strVal val="visible"/>
                                      </p:to>
                                    </p:set>
                                    <p:anim calcmode="lin" valueType="num">
                                      <p:cBhvr>
                                        <p:cTn id="27" dur="200" fill="hold"/>
                                        <p:tgtEl>
                                          <p:spTgt spid="580"/>
                                        </p:tgtEl>
                                        <p:attrNameLst>
                                          <p:attrName>ppt_w</p:attrName>
                                        </p:attrNameLst>
                                      </p:cBhvr>
                                      <p:tavLst>
                                        <p:tav tm="0">
                                          <p:val>
                                            <p:fltVal val="0"/>
                                          </p:val>
                                        </p:tav>
                                        <p:tav tm="100000">
                                          <p:val>
                                            <p:strVal val="#ppt_w"/>
                                          </p:val>
                                        </p:tav>
                                      </p:tavLst>
                                    </p:anim>
                                    <p:anim calcmode="lin" valueType="num">
                                      <p:cBhvr>
                                        <p:cTn id="28" dur="200" fill="hold"/>
                                        <p:tgtEl>
                                          <p:spTgt spid="580"/>
                                        </p:tgtEl>
                                        <p:attrNameLst>
                                          <p:attrName>ppt_h</p:attrName>
                                        </p:attrNameLst>
                                      </p:cBhvr>
                                      <p:tavLst>
                                        <p:tav tm="0">
                                          <p:val>
                                            <p:fltVal val="0"/>
                                          </p:val>
                                        </p:tav>
                                        <p:tav tm="100000">
                                          <p:val>
                                            <p:strVal val="#ppt_h"/>
                                          </p:val>
                                        </p:tav>
                                      </p:tavLst>
                                    </p:anim>
                                  </p:childTnLst>
                                </p:cTn>
                              </p:par>
                            </p:childTnLst>
                          </p:cTn>
                        </p:par>
                        <p:par>
                          <p:cTn id="29" fill="hold">
                            <p:stCondLst>
                              <p:cond delay="1300"/>
                            </p:stCondLst>
                            <p:childTnLst>
                              <p:par>
                                <p:cTn id="30" presetID="23" presetClass="entr" presetSubtype="16" fill="hold" grpId="0" nodeType="afterEffect">
                                  <p:stCondLst>
                                    <p:cond delay="0"/>
                                  </p:stCondLst>
                                  <p:iterate>
                                    <p:tmAbs val="0"/>
                                  </p:iterate>
                                  <p:childTnLst>
                                    <p:set>
                                      <p:cBhvr>
                                        <p:cTn id="31" fill="hold"/>
                                        <p:tgtEl>
                                          <p:spTgt spid="581"/>
                                        </p:tgtEl>
                                        <p:attrNameLst>
                                          <p:attrName>style.visibility</p:attrName>
                                        </p:attrNameLst>
                                      </p:cBhvr>
                                      <p:to>
                                        <p:strVal val="visible"/>
                                      </p:to>
                                    </p:set>
                                    <p:anim calcmode="lin" valueType="num">
                                      <p:cBhvr>
                                        <p:cTn id="32" dur="200" fill="hold"/>
                                        <p:tgtEl>
                                          <p:spTgt spid="581"/>
                                        </p:tgtEl>
                                        <p:attrNameLst>
                                          <p:attrName>ppt_w</p:attrName>
                                        </p:attrNameLst>
                                      </p:cBhvr>
                                      <p:tavLst>
                                        <p:tav tm="0">
                                          <p:val>
                                            <p:fltVal val="0"/>
                                          </p:val>
                                        </p:tav>
                                        <p:tav tm="100000">
                                          <p:val>
                                            <p:strVal val="#ppt_w"/>
                                          </p:val>
                                        </p:tav>
                                      </p:tavLst>
                                    </p:anim>
                                    <p:anim calcmode="lin" valueType="num">
                                      <p:cBhvr>
                                        <p:cTn id="33" dur="200" fill="hold"/>
                                        <p:tgtEl>
                                          <p:spTgt spid="581"/>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presetID="23" presetClass="entr" presetSubtype="16" fill="hold" grpId="0" nodeType="afterEffect">
                                  <p:stCondLst>
                                    <p:cond delay="0"/>
                                  </p:stCondLst>
                                  <p:iterate>
                                    <p:tmAbs val="0"/>
                                  </p:iterate>
                                  <p:childTnLst>
                                    <p:set>
                                      <p:cBhvr>
                                        <p:cTn id="36" fill="hold"/>
                                        <p:tgtEl>
                                          <p:spTgt spid="582"/>
                                        </p:tgtEl>
                                        <p:attrNameLst>
                                          <p:attrName>style.visibility</p:attrName>
                                        </p:attrNameLst>
                                      </p:cBhvr>
                                      <p:to>
                                        <p:strVal val="visible"/>
                                      </p:to>
                                    </p:set>
                                    <p:anim calcmode="lin" valueType="num">
                                      <p:cBhvr>
                                        <p:cTn id="37" dur="200" fill="hold"/>
                                        <p:tgtEl>
                                          <p:spTgt spid="582"/>
                                        </p:tgtEl>
                                        <p:attrNameLst>
                                          <p:attrName>ppt_w</p:attrName>
                                        </p:attrNameLst>
                                      </p:cBhvr>
                                      <p:tavLst>
                                        <p:tav tm="0">
                                          <p:val>
                                            <p:fltVal val="0"/>
                                          </p:val>
                                        </p:tav>
                                        <p:tav tm="100000">
                                          <p:val>
                                            <p:strVal val="#ppt_w"/>
                                          </p:val>
                                        </p:tav>
                                      </p:tavLst>
                                    </p:anim>
                                    <p:anim calcmode="lin" valueType="num">
                                      <p:cBhvr>
                                        <p:cTn id="38" dur="200" fill="hold"/>
                                        <p:tgtEl>
                                          <p:spTgt spid="582"/>
                                        </p:tgtEl>
                                        <p:attrNameLst>
                                          <p:attrName>ppt_h</p:attrName>
                                        </p:attrNameLst>
                                      </p:cBhvr>
                                      <p:tavLst>
                                        <p:tav tm="0">
                                          <p:val>
                                            <p:fltVal val="0"/>
                                          </p:val>
                                        </p:tav>
                                        <p:tav tm="100000">
                                          <p:val>
                                            <p:strVal val="#ppt_h"/>
                                          </p:val>
                                        </p:tav>
                                      </p:tavLst>
                                    </p:anim>
                                  </p:childTnLst>
                                </p:cTn>
                              </p:par>
                            </p:childTnLst>
                          </p:cTn>
                        </p:par>
                        <p:par>
                          <p:cTn id="39" fill="hold">
                            <p:stCondLst>
                              <p:cond delay="1700"/>
                            </p:stCondLst>
                            <p:childTnLst>
                              <p:par>
                                <p:cTn id="40" presetID="23" presetClass="entr" presetSubtype="16" fill="hold" grpId="0" nodeType="afterEffect">
                                  <p:stCondLst>
                                    <p:cond delay="0"/>
                                  </p:stCondLst>
                                  <p:iterate>
                                    <p:tmAbs val="0"/>
                                  </p:iterate>
                                  <p:childTnLst>
                                    <p:set>
                                      <p:cBhvr>
                                        <p:cTn id="41" fill="hold"/>
                                        <p:tgtEl>
                                          <p:spTgt spid="583"/>
                                        </p:tgtEl>
                                        <p:attrNameLst>
                                          <p:attrName>style.visibility</p:attrName>
                                        </p:attrNameLst>
                                      </p:cBhvr>
                                      <p:to>
                                        <p:strVal val="visible"/>
                                      </p:to>
                                    </p:set>
                                    <p:anim calcmode="lin" valueType="num">
                                      <p:cBhvr>
                                        <p:cTn id="42" dur="200" fill="hold"/>
                                        <p:tgtEl>
                                          <p:spTgt spid="583"/>
                                        </p:tgtEl>
                                        <p:attrNameLst>
                                          <p:attrName>ppt_w</p:attrName>
                                        </p:attrNameLst>
                                      </p:cBhvr>
                                      <p:tavLst>
                                        <p:tav tm="0">
                                          <p:val>
                                            <p:fltVal val="0"/>
                                          </p:val>
                                        </p:tav>
                                        <p:tav tm="100000">
                                          <p:val>
                                            <p:strVal val="#ppt_w"/>
                                          </p:val>
                                        </p:tav>
                                      </p:tavLst>
                                    </p:anim>
                                    <p:anim calcmode="lin" valueType="num">
                                      <p:cBhvr>
                                        <p:cTn id="43" dur="200" fill="hold"/>
                                        <p:tgtEl>
                                          <p:spTgt spid="583"/>
                                        </p:tgtEl>
                                        <p:attrNameLst>
                                          <p:attrName>ppt_h</p:attrName>
                                        </p:attrNameLst>
                                      </p:cBhvr>
                                      <p:tavLst>
                                        <p:tav tm="0">
                                          <p:val>
                                            <p:fltVal val="0"/>
                                          </p:val>
                                        </p:tav>
                                        <p:tav tm="100000">
                                          <p:val>
                                            <p:strVal val="#ppt_h"/>
                                          </p:val>
                                        </p:tav>
                                      </p:tavLst>
                                    </p:anim>
                                  </p:childTnLst>
                                </p:cTn>
                              </p:par>
                            </p:childTnLst>
                          </p:cTn>
                        </p:par>
                        <p:par>
                          <p:cTn id="44" fill="hold">
                            <p:stCondLst>
                              <p:cond delay="1900"/>
                            </p:stCondLst>
                            <p:childTnLst>
                              <p:par>
                                <p:cTn id="45" presetID="23" presetClass="entr" presetSubtype="16" fill="hold" grpId="0" nodeType="afterEffect">
                                  <p:stCondLst>
                                    <p:cond delay="0"/>
                                  </p:stCondLst>
                                  <p:iterate>
                                    <p:tmAbs val="0"/>
                                  </p:iterate>
                                  <p:childTnLst>
                                    <p:set>
                                      <p:cBhvr>
                                        <p:cTn id="46" fill="hold"/>
                                        <p:tgtEl>
                                          <p:spTgt spid="584"/>
                                        </p:tgtEl>
                                        <p:attrNameLst>
                                          <p:attrName>style.visibility</p:attrName>
                                        </p:attrNameLst>
                                      </p:cBhvr>
                                      <p:to>
                                        <p:strVal val="visible"/>
                                      </p:to>
                                    </p:set>
                                    <p:anim calcmode="lin" valueType="num">
                                      <p:cBhvr>
                                        <p:cTn id="47" dur="200" fill="hold"/>
                                        <p:tgtEl>
                                          <p:spTgt spid="584"/>
                                        </p:tgtEl>
                                        <p:attrNameLst>
                                          <p:attrName>ppt_w</p:attrName>
                                        </p:attrNameLst>
                                      </p:cBhvr>
                                      <p:tavLst>
                                        <p:tav tm="0">
                                          <p:val>
                                            <p:fltVal val="0"/>
                                          </p:val>
                                        </p:tav>
                                        <p:tav tm="100000">
                                          <p:val>
                                            <p:strVal val="#ppt_w"/>
                                          </p:val>
                                        </p:tav>
                                      </p:tavLst>
                                    </p:anim>
                                    <p:anim calcmode="lin" valueType="num">
                                      <p:cBhvr>
                                        <p:cTn id="48" dur="200" fill="hold"/>
                                        <p:tgtEl>
                                          <p:spTgt spid="584"/>
                                        </p:tgtEl>
                                        <p:attrNameLst>
                                          <p:attrName>ppt_h</p:attrName>
                                        </p:attrNameLst>
                                      </p:cBhvr>
                                      <p:tavLst>
                                        <p:tav tm="0">
                                          <p:val>
                                            <p:fltVal val="0"/>
                                          </p:val>
                                        </p:tav>
                                        <p:tav tm="100000">
                                          <p:val>
                                            <p:strVal val="#ppt_h"/>
                                          </p:val>
                                        </p:tav>
                                      </p:tavLst>
                                    </p:anim>
                                  </p:childTnLst>
                                </p:cTn>
                              </p:par>
                            </p:childTnLst>
                          </p:cTn>
                        </p:par>
                        <p:par>
                          <p:cTn id="49" fill="hold">
                            <p:stCondLst>
                              <p:cond delay="2100"/>
                            </p:stCondLst>
                            <p:childTnLst>
                              <p:par>
                                <p:cTn id="50" presetID="23" presetClass="entr" presetSubtype="16" fill="hold" grpId="0" nodeType="afterEffect">
                                  <p:stCondLst>
                                    <p:cond delay="0"/>
                                  </p:stCondLst>
                                  <p:iterate>
                                    <p:tmAbs val="0"/>
                                  </p:iterate>
                                  <p:childTnLst>
                                    <p:set>
                                      <p:cBhvr>
                                        <p:cTn id="51" fill="hold"/>
                                        <p:tgtEl>
                                          <p:spTgt spid="585"/>
                                        </p:tgtEl>
                                        <p:attrNameLst>
                                          <p:attrName>style.visibility</p:attrName>
                                        </p:attrNameLst>
                                      </p:cBhvr>
                                      <p:to>
                                        <p:strVal val="visible"/>
                                      </p:to>
                                    </p:set>
                                    <p:anim calcmode="lin" valueType="num">
                                      <p:cBhvr>
                                        <p:cTn id="52" dur="200" fill="hold"/>
                                        <p:tgtEl>
                                          <p:spTgt spid="585"/>
                                        </p:tgtEl>
                                        <p:attrNameLst>
                                          <p:attrName>ppt_w</p:attrName>
                                        </p:attrNameLst>
                                      </p:cBhvr>
                                      <p:tavLst>
                                        <p:tav tm="0">
                                          <p:val>
                                            <p:fltVal val="0"/>
                                          </p:val>
                                        </p:tav>
                                        <p:tav tm="100000">
                                          <p:val>
                                            <p:strVal val="#ppt_w"/>
                                          </p:val>
                                        </p:tav>
                                      </p:tavLst>
                                    </p:anim>
                                    <p:anim calcmode="lin" valueType="num">
                                      <p:cBhvr>
                                        <p:cTn id="53" dur="200" fill="hold"/>
                                        <p:tgtEl>
                                          <p:spTgt spid="585"/>
                                        </p:tgtEl>
                                        <p:attrNameLst>
                                          <p:attrName>ppt_h</p:attrName>
                                        </p:attrNameLst>
                                      </p:cBhvr>
                                      <p:tavLst>
                                        <p:tav tm="0">
                                          <p:val>
                                            <p:fltVal val="0"/>
                                          </p:val>
                                        </p:tav>
                                        <p:tav tm="100000">
                                          <p:val>
                                            <p:strVal val="#ppt_h"/>
                                          </p:val>
                                        </p:tav>
                                      </p:tavLst>
                                    </p:anim>
                                  </p:childTnLst>
                                </p:cTn>
                              </p:par>
                            </p:childTnLst>
                          </p:cTn>
                        </p:par>
                        <p:par>
                          <p:cTn id="54" fill="hold">
                            <p:stCondLst>
                              <p:cond delay="2300"/>
                            </p:stCondLst>
                            <p:childTnLst>
                              <p:par>
                                <p:cTn id="55" presetID="23" presetClass="entr" presetSubtype="16" fill="hold" grpId="0" nodeType="afterEffect">
                                  <p:stCondLst>
                                    <p:cond delay="0"/>
                                  </p:stCondLst>
                                  <p:iterate>
                                    <p:tmAbs val="0"/>
                                  </p:iterate>
                                  <p:childTnLst>
                                    <p:set>
                                      <p:cBhvr>
                                        <p:cTn id="56" fill="hold"/>
                                        <p:tgtEl>
                                          <p:spTgt spid="586"/>
                                        </p:tgtEl>
                                        <p:attrNameLst>
                                          <p:attrName>style.visibility</p:attrName>
                                        </p:attrNameLst>
                                      </p:cBhvr>
                                      <p:to>
                                        <p:strVal val="visible"/>
                                      </p:to>
                                    </p:set>
                                    <p:anim calcmode="lin" valueType="num">
                                      <p:cBhvr>
                                        <p:cTn id="57" dur="200" fill="hold"/>
                                        <p:tgtEl>
                                          <p:spTgt spid="586"/>
                                        </p:tgtEl>
                                        <p:attrNameLst>
                                          <p:attrName>ppt_w</p:attrName>
                                        </p:attrNameLst>
                                      </p:cBhvr>
                                      <p:tavLst>
                                        <p:tav tm="0">
                                          <p:val>
                                            <p:fltVal val="0"/>
                                          </p:val>
                                        </p:tav>
                                        <p:tav tm="100000">
                                          <p:val>
                                            <p:strVal val="#ppt_w"/>
                                          </p:val>
                                        </p:tav>
                                      </p:tavLst>
                                    </p:anim>
                                    <p:anim calcmode="lin" valueType="num">
                                      <p:cBhvr>
                                        <p:cTn id="58" dur="200" fill="hold"/>
                                        <p:tgtEl>
                                          <p:spTgt spid="586"/>
                                        </p:tgtEl>
                                        <p:attrNameLst>
                                          <p:attrName>ppt_h</p:attrName>
                                        </p:attrNameLst>
                                      </p:cBhvr>
                                      <p:tavLst>
                                        <p:tav tm="0">
                                          <p:val>
                                            <p:fltVal val="0"/>
                                          </p:val>
                                        </p:tav>
                                        <p:tav tm="100000">
                                          <p:val>
                                            <p:strVal val="#ppt_h"/>
                                          </p:val>
                                        </p:tav>
                                      </p:tavLst>
                                    </p:anim>
                                  </p:childTnLst>
                                </p:cTn>
                              </p:par>
                            </p:childTnLst>
                          </p:cTn>
                        </p:par>
                        <p:par>
                          <p:cTn id="59" fill="hold">
                            <p:stCondLst>
                              <p:cond delay="2500"/>
                            </p:stCondLst>
                            <p:childTnLst>
                              <p:par>
                                <p:cTn id="60" presetID="23" presetClass="entr" presetSubtype="16" fill="hold" grpId="0" nodeType="afterEffect">
                                  <p:stCondLst>
                                    <p:cond delay="0"/>
                                  </p:stCondLst>
                                  <p:iterate>
                                    <p:tmAbs val="0"/>
                                  </p:iterate>
                                  <p:childTnLst>
                                    <p:set>
                                      <p:cBhvr>
                                        <p:cTn id="61" fill="hold"/>
                                        <p:tgtEl>
                                          <p:spTgt spid="589"/>
                                        </p:tgtEl>
                                        <p:attrNameLst>
                                          <p:attrName>style.visibility</p:attrName>
                                        </p:attrNameLst>
                                      </p:cBhvr>
                                      <p:to>
                                        <p:strVal val="visible"/>
                                      </p:to>
                                    </p:set>
                                    <p:anim calcmode="lin" valueType="num">
                                      <p:cBhvr>
                                        <p:cTn id="62" dur="200" fill="hold"/>
                                        <p:tgtEl>
                                          <p:spTgt spid="589"/>
                                        </p:tgtEl>
                                        <p:attrNameLst>
                                          <p:attrName>ppt_w</p:attrName>
                                        </p:attrNameLst>
                                      </p:cBhvr>
                                      <p:tavLst>
                                        <p:tav tm="0">
                                          <p:val>
                                            <p:fltVal val="0"/>
                                          </p:val>
                                        </p:tav>
                                        <p:tav tm="100000">
                                          <p:val>
                                            <p:strVal val="#ppt_w"/>
                                          </p:val>
                                        </p:tav>
                                      </p:tavLst>
                                    </p:anim>
                                    <p:anim calcmode="lin" valueType="num">
                                      <p:cBhvr>
                                        <p:cTn id="63" dur="200" fill="hold"/>
                                        <p:tgtEl>
                                          <p:spTgt spid="589"/>
                                        </p:tgtEl>
                                        <p:attrNameLst>
                                          <p:attrName>ppt_h</p:attrName>
                                        </p:attrNameLst>
                                      </p:cBhvr>
                                      <p:tavLst>
                                        <p:tav tm="0">
                                          <p:val>
                                            <p:fltVal val="0"/>
                                          </p:val>
                                        </p:tav>
                                        <p:tav tm="100000">
                                          <p:val>
                                            <p:strVal val="#ppt_h"/>
                                          </p:val>
                                        </p:tav>
                                      </p:tavLst>
                                    </p:anim>
                                  </p:childTnLst>
                                </p:cTn>
                              </p:par>
                            </p:childTnLst>
                          </p:cTn>
                        </p:par>
                        <p:par>
                          <p:cTn id="64" fill="hold">
                            <p:stCondLst>
                              <p:cond delay="2700"/>
                            </p:stCondLst>
                            <p:childTnLst>
                              <p:par>
                                <p:cTn id="65" presetID="23" presetClass="entr" presetSubtype="16" fill="hold" grpId="0" nodeType="afterEffect">
                                  <p:stCondLst>
                                    <p:cond delay="0"/>
                                  </p:stCondLst>
                                  <p:iterate>
                                    <p:tmAbs val="0"/>
                                  </p:iterate>
                                  <p:childTnLst>
                                    <p:set>
                                      <p:cBhvr>
                                        <p:cTn id="66" fill="hold"/>
                                        <p:tgtEl>
                                          <p:spTgt spid="590"/>
                                        </p:tgtEl>
                                        <p:attrNameLst>
                                          <p:attrName>style.visibility</p:attrName>
                                        </p:attrNameLst>
                                      </p:cBhvr>
                                      <p:to>
                                        <p:strVal val="visible"/>
                                      </p:to>
                                    </p:set>
                                    <p:anim calcmode="lin" valueType="num">
                                      <p:cBhvr>
                                        <p:cTn id="67" dur="200" fill="hold"/>
                                        <p:tgtEl>
                                          <p:spTgt spid="590"/>
                                        </p:tgtEl>
                                        <p:attrNameLst>
                                          <p:attrName>ppt_w</p:attrName>
                                        </p:attrNameLst>
                                      </p:cBhvr>
                                      <p:tavLst>
                                        <p:tav tm="0">
                                          <p:val>
                                            <p:fltVal val="0"/>
                                          </p:val>
                                        </p:tav>
                                        <p:tav tm="100000">
                                          <p:val>
                                            <p:strVal val="#ppt_w"/>
                                          </p:val>
                                        </p:tav>
                                      </p:tavLst>
                                    </p:anim>
                                    <p:anim calcmode="lin" valueType="num">
                                      <p:cBhvr>
                                        <p:cTn id="68" dur="200" fill="hold"/>
                                        <p:tgtEl>
                                          <p:spTgt spid="590"/>
                                        </p:tgtEl>
                                        <p:attrNameLst>
                                          <p:attrName>ppt_h</p:attrName>
                                        </p:attrNameLst>
                                      </p:cBhvr>
                                      <p:tavLst>
                                        <p:tav tm="0">
                                          <p:val>
                                            <p:fltVal val="0"/>
                                          </p:val>
                                        </p:tav>
                                        <p:tav tm="100000">
                                          <p:val>
                                            <p:strVal val="#ppt_h"/>
                                          </p:val>
                                        </p:tav>
                                      </p:tavLst>
                                    </p:anim>
                                  </p:childTnLst>
                                </p:cTn>
                              </p:par>
                            </p:childTnLst>
                          </p:cTn>
                        </p:par>
                        <p:par>
                          <p:cTn id="69" fill="hold">
                            <p:stCondLst>
                              <p:cond delay="2900"/>
                            </p:stCondLst>
                            <p:childTnLst>
                              <p:par>
                                <p:cTn id="70" presetID="23" presetClass="entr" presetSubtype="16" fill="hold" grpId="0" nodeType="afterEffect">
                                  <p:stCondLst>
                                    <p:cond delay="0"/>
                                  </p:stCondLst>
                                  <p:iterate>
                                    <p:tmAbs val="0"/>
                                  </p:iterate>
                                  <p:childTnLst>
                                    <p:set>
                                      <p:cBhvr>
                                        <p:cTn id="71" fill="hold"/>
                                        <p:tgtEl>
                                          <p:spTgt spid="591"/>
                                        </p:tgtEl>
                                        <p:attrNameLst>
                                          <p:attrName>style.visibility</p:attrName>
                                        </p:attrNameLst>
                                      </p:cBhvr>
                                      <p:to>
                                        <p:strVal val="visible"/>
                                      </p:to>
                                    </p:set>
                                    <p:anim calcmode="lin" valueType="num">
                                      <p:cBhvr>
                                        <p:cTn id="72" dur="200" fill="hold"/>
                                        <p:tgtEl>
                                          <p:spTgt spid="591"/>
                                        </p:tgtEl>
                                        <p:attrNameLst>
                                          <p:attrName>ppt_w</p:attrName>
                                        </p:attrNameLst>
                                      </p:cBhvr>
                                      <p:tavLst>
                                        <p:tav tm="0">
                                          <p:val>
                                            <p:fltVal val="0"/>
                                          </p:val>
                                        </p:tav>
                                        <p:tav tm="100000">
                                          <p:val>
                                            <p:strVal val="#ppt_w"/>
                                          </p:val>
                                        </p:tav>
                                      </p:tavLst>
                                    </p:anim>
                                    <p:anim calcmode="lin" valueType="num">
                                      <p:cBhvr>
                                        <p:cTn id="73" dur="200" fill="hold"/>
                                        <p:tgtEl>
                                          <p:spTgt spid="591"/>
                                        </p:tgtEl>
                                        <p:attrNameLst>
                                          <p:attrName>ppt_h</p:attrName>
                                        </p:attrNameLst>
                                      </p:cBhvr>
                                      <p:tavLst>
                                        <p:tav tm="0">
                                          <p:val>
                                            <p:fltVal val="0"/>
                                          </p:val>
                                        </p:tav>
                                        <p:tav tm="100000">
                                          <p:val>
                                            <p:strVal val="#ppt_h"/>
                                          </p:val>
                                        </p:tav>
                                      </p:tavLst>
                                    </p:anim>
                                  </p:childTnLst>
                                </p:cTn>
                              </p:par>
                            </p:childTnLst>
                          </p:cTn>
                        </p:par>
                        <p:par>
                          <p:cTn id="74" fill="hold">
                            <p:stCondLst>
                              <p:cond delay="3100"/>
                            </p:stCondLst>
                            <p:childTnLst>
                              <p:par>
                                <p:cTn id="75" presetID="23" presetClass="entr" presetSubtype="16" fill="hold" grpId="0" nodeType="afterEffect">
                                  <p:stCondLst>
                                    <p:cond delay="0"/>
                                  </p:stCondLst>
                                  <p:iterate>
                                    <p:tmAbs val="0"/>
                                  </p:iterate>
                                  <p:childTnLst>
                                    <p:set>
                                      <p:cBhvr>
                                        <p:cTn id="76" fill="hold"/>
                                        <p:tgtEl>
                                          <p:spTgt spid="592"/>
                                        </p:tgtEl>
                                        <p:attrNameLst>
                                          <p:attrName>style.visibility</p:attrName>
                                        </p:attrNameLst>
                                      </p:cBhvr>
                                      <p:to>
                                        <p:strVal val="visible"/>
                                      </p:to>
                                    </p:set>
                                    <p:anim calcmode="lin" valueType="num">
                                      <p:cBhvr>
                                        <p:cTn id="77" dur="200" fill="hold"/>
                                        <p:tgtEl>
                                          <p:spTgt spid="592"/>
                                        </p:tgtEl>
                                        <p:attrNameLst>
                                          <p:attrName>ppt_w</p:attrName>
                                        </p:attrNameLst>
                                      </p:cBhvr>
                                      <p:tavLst>
                                        <p:tav tm="0">
                                          <p:val>
                                            <p:fltVal val="0"/>
                                          </p:val>
                                        </p:tav>
                                        <p:tav tm="100000">
                                          <p:val>
                                            <p:strVal val="#ppt_w"/>
                                          </p:val>
                                        </p:tav>
                                      </p:tavLst>
                                    </p:anim>
                                    <p:anim calcmode="lin" valueType="num">
                                      <p:cBhvr>
                                        <p:cTn id="78" dur="200" fill="hold"/>
                                        <p:tgtEl>
                                          <p:spTgt spid="592"/>
                                        </p:tgtEl>
                                        <p:attrNameLst>
                                          <p:attrName>ppt_h</p:attrName>
                                        </p:attrNameLst>
                                      </p:cBhvr>
                                      <p:tavLst>
                                        <p:tav tm="0">
                                          <p:val>
                                            <p:fltVal val="0"/>
                                          </p:val>
                                        </p:tav>
                                        <p:tav tm="100000">
                                          <p:val>
                                            <p:strVal val="#ppt_h"/>
                                          </p:val>
                                        </p:tav>
                                      </p:tavLst>
                                    </p:anim>
                                  </p:childTnLst>
                                </p:cTn>
                              </p:par>
                            </p:childTnLst>
                          </p:cTn>
                        </p:par>
                        <p:par>
                          <p:cTn id="79" fill="hold">
                            <p:stCondLst>
                              <p:cond delay="3300"/>
                            </p:stCondLst>
                            <p:childTnLst>
                              <p:par>
                                <p:cTn id="80" presetID="23" presetClass="entr" presetSubtype="16" fill="hold" grpId="0" nodeType="afterEffect">
                                  <p:stCondLst>
                                    <p:cond delay="0"/>
                                  </p:stCondLst>
                                  <p:iterate>
                                    <p:tmAbs val="0"/>
                                  </p:iterate>
                                  <p:childTnLst>
                                    <p:set>
                                      <p:cBhvr>
                                        <p:cTn id="81" fill="hold"/>
                                        <p:tgtEl>
                                          <p:spTgt spid="593"/>
                                        </p:tgtEl>
                                        <p:attrNameLst>
                                          <p:attrName>style.visibility</p:attrName>
                                        </p:attrNameLst>
                                      </p:cBhvr>
                                      <p:to>
                                        <p:strVal val="visible"/>
                                      </p:to>
                                    </p:set>
                                    <p:anim calcmode="lin" valueType="num">
                                      <p:cBhvr>
                                        <p:cTn id="82" dur="200" fill="hold"/>
                                        <p:tgtEl>
                                          <p:spTgt spid="593"/>
                                        </p:tgtEl>
                                        <p:attrNameLst>
                                          <p:attrName>ppt_w</p:attrName>
                                        </p:attrNameLst>
                                      </p:cBhvr>
                                      <p:tavLst>
                                        <p:tav tm="0">
                                          <p:val>
                                            <p:fltVal val="0"/>
                                          </p:val>
                                        </p:tav>
                                        <p:tav tm="100000">
                                          <p:val>
                                            <p:strVal val="#ppt_w"/>
                                          </p:val>
                                        </p:tav>
                                      </p:tavLst>
                                    </p:anim>
                                    <p:anim calcmode="lin" valueType="num">
                                      <p:cBhvr>
                                        <p:cTn id="83" dur="200" fill="hold"/>
                                        <p:tgtEl>
                                          <p:spTgt spid="593"/>
                                        </p:tgtEl>
                                        <p:attrNameLst>
                                          <p:attrName>ppt_h</p:attrName>
                                        </p:attrNameLst>
                                      </p:cBhvr>
                                      <p:tavLst>
                                        <p:tav tm="0">
                                          <p:val>
                                            <p:fltVal val="0"/>
                                          </p:val>
                                        </p:tav>
                                        <p:tav tm="100000">
                                          <p:val>
                                            <p:strVal val="#ppt_h"/>
                                          </p:val>
                                        </p:tav>
                                      </p:tavLst>
                                    </p:anim>
                                  </p:childTnLst>
                                </p:cTn>
                              </p:par>
                            </p:childTnLst>
                          </p:cTn>
                        </p:par>
                        <p:par>
                          <p:cTn id="84" fill="hold">
                            <p:stCondLst>
                              <p:cond delay="3500"/>
                            </p:stCondLst>
                            <p:childTnLst>
                              <p:par>
                                <p:cTn id="85" presetID="23" presetClass="entr" presetSubtype="16" fill="hold" grpId="0" nodeType="afterEffect">
                                  <p:stCondLst>
                                    <p:cond delay="0"/>
                                  </p:stCondLst>
                                  <p:iterate>
                                    <p:tmAbs val="0"/>
                                  </p:iterate>
                                  <p:childTnLst>
                                    <p:set>
                                      <p:cBhvr>
                                        <p:cTn id="86" fill="hold"/>
                                        <p:tgtEl>
                                          <p:spTgt spid="594"/>
                                        </p:tgtEl>
                                        <p:attrNameLst>
                                          <p:attrName>style.visibility</p:attrName>
                                        </p:attrNameLst>
                                      </p:cBhvr>
                                      <p:to>
                                        <p:strVal val="visible"/>
                                      </p:to>
                                    </p:set>
                                    <p:anim calcmode="lin" valueType="num">
                                      <p:cBhvr>
                                        <p:cTn id="87" dur="200" fill="hold"/>
                                        <p:tgtEl>
                                          <p:spTgt spid="594"/>
                                        </p:tgtEl>
                                        <p:attrNameLst>
                                          <p:attrName>ppt_w</p:attrName>
                                        </p:attrNameLst>
                                      </p:cBhvr>
                                      <p:tavLst>
                                        <p:tav tm="0">
                                          <p:val>
                                            <p:fltVal val="0"/>
                                          </p:val>
                                        </p:tav>
                                        <p:tav tm="100000">
                                          <p:val>
                                            <p:strVal val="#ppt_w"/>
                                          </p:val>
                                        </p:tav>
                                      </p:tavLst>
                                    </p:anim>
                                    <p:anim calcmode="lin" valueType="num">
                                      <p:cBhvr>
                                        <p:cTn id="88" dur="200" fill="hold"/>
                                        <p:tgtEl>
                                          <p:spTgt spid="594"/>
                                        </p:tgtEl>
                                        <p:attrNameLst>
                                          <p:attrName>ppt_h</p:attrName>
                                        </p:attrNameLst>
                                      </p:cBhvr>
                                      <p:tavLst>
                                        <p:tav tm="0">
                                          <p:val>
                                            <p:fltVal val="0"/>
                                          </p:val>
                                        </p:tav>
                                        <p:tav tm="100000">
                                          <p:val>
                                            <p:strVal val="#ppt_h"/>
                                          </p:val>
                                        </p:tav>
                                      </p:tavLst>
                                    </p:anim>
                                  </p:childTnLst>
                                </p:cTn>
                              </p:par>
                            </p:childTnLst>
                          </p:cTn>
                        </p:par>
                        <p:par>
                          <p:cTn id="89" fill="hold">
                            <p:stCondLst>
                              <p:cond delay="3700"/>
                            </p:stCondLst>
                            <p:childTnLst>
                              <p:par>
                                <p:cTn id="90" presetID="23" presetClass="entr" presetSubtype="16" fill="hold" grpId="0" nodeType="afterEffect">
                                  <p:stCondLst>
                                    <p:cond delay="0"/>
                                  </p:stCondLst>
                                  <p:iterate>
                                    <p:tmAbs val="0"/>
                                  </p:iterate>
                                  <p:childTnLst>
                                    <p:set>
                                      <p:cBhvr>
                                        <p:cTn id="91" fill="hold"/>
                                        <p:tgtEl>
                                          <p:spTgt spid="595"/>
                                        </p:tgtEl>
                                        <p:attrNameLst>
                                          <p:attrName>style.visibility</p:attrName>
                                        </p:attrNameLst>
                                      </p:cBhvr>
                                      <p:to>
                                        <p:strVal val="visible"/>
                                      </p:to>
                                    </p:set>
                                    <p:anim calcmode="lin" valueType="num">
                                      <p:cBhvr>
                                        <p:cTn id="92" dur="200" fill="hold"/>
                                        <p:tgtEl>
                                          <p:spTgt spid="595"/>
                                        </p:tgtEl>
                                        <p:attrNameLst>
                                          <p:attrName>ppt_w</p:attrName>
                                        </p:attrNameLst>
                                      </p:cBhvr>
                                      <p:tavLst>
                                        <p:tav tm="0">
                                          <p:val>
                                            <p:fltVal val="0"/>
                                          </p:val>
                                        </p:tav>
                                        <p:tav tm="100000">
                                          <p:val>
                                            <p:strVal val="#ppt_w"/>
                                          </p:val>
                                        </p:tav>
                                      </p:tavLst>
                                    </p:anim>
                                    <p:anim calcmode="lin" valueType="num">
                                      <p:cBhvr>
                                        <p:cTn id="93" dur="200" fill="hold"/>
                                        <p:tgtEl>
                                          <p:spTgt spid="595"/>
                                        </p:tgtEl>
                                        <p:attrNameLst>
                                          <p:attrName>ppt_h</p:attrName>
                                        </p:attrNameLst>
                                      </p:cBhvr>
                                      <p:tavLst>
                                        <p:tav tm="0">
                                          <p:val>
                                            <p:fltVal val="0"/>
                                          </p:val>
                                        </p:tav>
                                        <p:tav tm="100000">
                                          <p:val>
                                            <p:strVal val="#ppt_h"/>
                                          </p:val>
                                        </p:tav>
                                      </p:tavLst>
                                    </p:anim>
                                  </p:childTnLst>
                                </p:cTn>
                              </p:par>
                            </p:childTnLst>
                          </p:cTn>
                        </p:par>
                        <p:par>
                          <p:cTn id="94" fill="hold">
                            <p:stCondLst>
                              <p:cond delay="3900"/>
                            </p:stCondLst>
                            <p:childTnLst>
                              <p:par>
                                <p:cTn id="95" presetID="23" presetClass="entr" presetSubtype="16" fill="hold" grpId="0" nodeType="afterEffect">
                                  <p:stCondLst>
                                    <p:cond delay="0"/>
                                  </p:stCondLst>
                                  <p:iterate>
                                    <p:tmAbs val="0"/>
                                  </p:iterate>
                                  <p:childTnLst>
                                    <p:set>
                                      <p:cBhvr>
                                        <p:cTn id="96" fill="hold"/>
                                        <p:tgtEl>
                                          <p:spTgt spid="596"/>
                                        </p:tgtEl>
                                        <p:attrNameLst>
                                          <p:attrName>style.visibility</p:attrName>
                                        </p:attrNameLst>
                                      </p:cBhvr>
                                      <p:to>
                                        <p:strVal val="visible"/>
                                      </p:to>
                                    </p:set>
                                    <p:anim calcmode="lin" valueType="num">
                                      <p:cBhvr>
                                        <p:cTn id="97" dur="200" fill="hold"/>
                                        <p:tgtEl>
                                          <p:spTgt spid="596"/>
                                        </p:tgtEl>
                                        <p:attrNameLst>
                                          <p:attrName>ppt_w</p:attrName>
                                        </p:attrNameLst>
                                      </p:cBhvr>
                                      <p:tavLst>
                                        <p:tav tm="0">
                                          <p:val>
                                            <p:fltVal val="0"/>
                                          </p:val>
                                        </p:tav>
                                        <p:tav tm="100000">
                                          <p:val>
                                            <p:strVal val="#ppt_w"/>
                                          </p:val>
                                        </p:tav>
                                      </p:tavLst>
                                    </p:anim>
                                    <p:anim calcmode="lin" valueType="num">
                                      <p:cBhvr>
                                        <p:cTn id="98" dur="200" fill="hold"/>
                                        <p:tgtEl>
                                          <p:spTgt spid="596"/>
                                        </p:tgtEl>
                                        <p:attrNameLst>
                                          <p:attrName>ppt_h</p:attrName>
                                        </p:attrNameLst>
                                      </p:cBhvr>
                                      <p:tavLst>
                                        <p:tav tm="0">
                                          <p:val>
                                            <p:fltVal val="0"/>
                                          </p:val>
                                        </p:tav>
                                        <p:tav tm="100000">
                                          <p:val>
                                            <p:strVal val="#ppt_h"/>
                                          </p:val>
                                        </p:tav>
                                      </p:tavLst>
                                    </p:anim>
                                  </p:childTnLst>
                                </p:cTn>
                              </p:par>
                            </p:childTnLst>
                          </p:cTn>
                        </p:par>
                        <p:par>
                          <p:cTn id="99" fill="hold">
                            <p:stCondLst>
                              <p:cond delay="4100"/>
                            </p:stCondLst>
                            <p:childTnLst>
                              <p:par>
                                <p:cTn id="100" presetID="23" presetClass="entr" presetSubtype="16" fill="hold" grpId="0" nodeType="afterEffect">
                                  <p:stCondLst>
                                    <p:cond delay="0"/>
                                  </p:stCondLst>
                                  <p:iterate>
                                    <p:tmAbs val="0"/>
                                  </p:iterate>
                                  <p:childTnLst>
                                    <p:set>
                                      <p:cBhvr>
                                        <p:cTn id="101" fill="hold"/>
                                        <p:tgtEl>
                                          <p:spTgt spid="597"/>
                                        </p:tgtEl>
                                        <p:attrNameLst>
                                          <p:attrName>style.visibility</p:attrName>
                                        </p:attrNameLst>
                                      </p:cBhvr>
                                      <p:to>
                                        <p:strVal val="visible"/>
                                      </p:to>
                                    </p:set>
                                    <p:anim calcmode="lin" valueType="num">
                                      <p:cBhvr>
                                        <p:cTn id="102" dur="200" fill="hold"/>
                                        <p:tgtEl>
                                          <p:spTgt spid="597"/>
                                        </p:tgtEl>
                                        <p:attrNameLst>
                                          <p:attrName>ppt_w</p:attrName>
                                        </p:attrNameLst>
                                      </p:cBhvr>
                                      <p:tavLst>
                                        <p:tav tm="0">
                                          <p:val>
                                            <p:fltVal val="0"/>
                                          </p:val>
                                        </p:tav>
                                        <p:tav tm="100000">
                                          <p:val>
                                            <p:strVal val="#ppt_w"/>
                                          </p:val>
                                        </p:tav>
                                      </p:tavLst>
                                    </p:anim>
                                    <p:anim calcmode="lin" valueType="num">
                                      <p:cBhvr>
                                        <p:cTn id="103" dur="200" fill="hold"/>
                                        <p:tgtEl>
                                          <p:spTgt spid="597"/>
                                        </p:tgtEl>
                                        <p:attrNameLst>
                                          <p:attrName>ppt_h</p:attrName>
                                        </p:attrNameLst>
                                      </p:cBhvr>
                                      <p:tavLst>
                                        <p:tav tm="0">
                                          <p:val>
                                            <p:fltVal val="0"/>
                                          </p:val>
                                        </p:tav>
                                        <p:tav tm="100000">
                                          <p:val>
                                            <p:strVal val="#ppt_h"/>
                                          </p:val>
                                        </p:tav>
                                      </p:tavLst>
                                    </p:anim>
                                  </p:childTnLst>
                                </p:cTn>
                              </p:par>
                            </p:childTnLst>
                          </p:cTn>
                        </p:par>
                        <p:par>
                          <p:cTn id="104" fill="hold">
                            <p:stCondLst>
                              <p:cond delay="4300"/>
                            </p:stCondLst>
                            <p:childTnLst>
                              <p:par>
                                <p:cTn id="105" presetID="22" presetClass="entr" presetSubtype="1" fill="hold" nodeType="after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up)">
                                      <p:cBhvr>
                                        <p:cTn id="10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CF PUSH Demo</a:t>
            </a:r>
            <a:endParaRPr lang="en" sz="2100" b="1" cap="all" dirty="0">
              <a:solidFill>
                <a:srgbClr val="74CEC7"/>
              </a:solidFill>
            </a:endParaRPr>
          </a:p>
        </p:txBody>
      </p:sp>
    </p:spTree>
    <p:extLst>
      <p:ext uri="{BB962C8B-B14F-4D97-AF65-F5344CB8AC3E}">
        <p14:creationId xmlns:p14="http://schemas.microsoft.com/office/powerpoint/2010/main" val="343803671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solidFill>
            <a:srgbClr val="33928A"/>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60</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duotone>
              <a:schemeClr val="accent3">
                <a:shade val="45000"/>
                <a:satMod val="135000"/>
              </a:schemeClr>
              <a:prstClr val="white"/>
            </a:duotone>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The Pivotal</a:t>
            </a:r>
            <a:r>
              <a:rPr lang="en-US" sz="3200" dirty="0" smtClean="0">
                <a:solidFill>
                  <a:srgbClr val="3366FF"/>
                </a:solidFill>
              </a:rPr>
              <a:t> </a:t>
            </a:r>
            <a:r>
              <a:rPr lang="en-US" sz="3200" dirty="0">
                <a:solidFill>
                  <a:srgbClr val="2C95DD"/>
                </a:solidFill>
                <a:uFillTx/>
                <a:ea typeface="Arial"/>
                <a:cs typeface="Arial"/>
              </a:rPr>
              <a:t>CF</a:t>
            </a:r>
            <a:r>
              <a:rPr lang="en-US" sz="3200" dirty="0">
                <a:solidFill>
                  <a:srgbClr val="3366FF"/>
                </a:solidFill>
              </a:rPr>
              <a:t> </a:t>
            </a:r>
            <a:r>
              <a:rPr lang="en-US" sz="3200" dirty="0" smtClean="0">
                <a:solidFill>
                  <a:srgbClr val="2C95DD"/>
                </a:solidFill>
                <a:uFillTx/>
                <a:ea typeface="Arial"/>
                <a:cs typeface="Arial"/>
              </a:rPr>
              <a:t>Way</a:t>
            </a:r>
            <a:endParaRPr sz="3200" dirty="0">
              <a:solidFill>
                <a:srgbClr val="29756E"/>
              </a:solidFill>
              <a:uFill>
                <a:solidFill>
                  <a:srgbClr val="2C95DD"/>
                </a:solidFill>
              </a:uFill>
            </a:endParaRPr>
          </a:p>
        </p:txBody>
      </p:sp>
      <p:grpSp>
        <p:nvGrpSpPr>
          <p:cNvPr id="2" name="Group 1"/>
          <p:cNvGrpSpPr/>
          <p:nvPr/>
        </p:nvGrpSpPr>
        <p:grpSpPr>
          <a:xfrm>
            <a:off x="5056551" y="1159888"/>
            <a:ext cx="3645589" cy="3050091"/>
            <a:chOff x="5056551" y="1159888"/>
            <a:chExt cx="3645589" cy="3050091"/>
          </a:xfrm>
        </p:grpSpPr>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grpSp>
          <p:nvGrpSpPr>
            <p:cNvPr id="10" name="Group 668"/>
            <p:cNvGrpSpPr/>
            <p:nvPr/>
          </p:nvGrpSpPr>
          <p:grpSpPr>
            <a:xfrm>
              <a:off x="5164034" y="1176405"/>
              <a:ext cx="1103326" cy="675417"/>
              <a:chOff x="-53881" y="-53881"/>
              <a:chExt cx="1103324" cy="675415"/>
            </a:xfrm>
          </p:grpSpPr>
          <p:sp>
            <p:nvSpPr>
              <p:cNvPr id="11"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12" name="Picture 11"/>
              <p:cNvPicPr/>
              <p:nvPr/>
            </p:nvPicPr>
            <p:blipFill>
              <a:blip r:embed="rId5">
                <a:extLst/>
              </a:blip>
              <a:stretch>
                <a:fillRect/>
              </a:stretch>
            </p:blipFill>
            <p:spPr>
              <a:xfrm>
                <a:off x="-53882" y="-53882"/>
                <a:ext cx="1103325" cy="675417"/>
              </a:xfrm>
              <a:prstGeom prst="rect">
                <a:avLst/>
              </a:prstGeom>
              <a:effectLst/>
            </p:spPr>
          </p:pic>
        </p:grpSp>
        <p:grpSp>
          <p:nvGrpSpPr>
            <p:cNvPr id="13" name="Group 671"/>
            <p:cNvGrpSpPr/>
            <p:nvPr/>
          </p:nvGrpSpPr>
          <p:grpSpPr>
            <a:xfrm>
              <a:off x="6616132" y="1159888"/>
              <a:ext cx="1209446" cy="675419"/>
              <a:chOff x="-68521" y="-70398"/>
              <a:chExt cx="1209445" cy="675417"/>
            </a:xfrm>
          </p:grpSpPr>
          <p:sp>
            <p:nvSpPr>
              <p:cNvPr id="14"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BBS</a:t>
                </a:r>
                <a:endParaRPr sz="1200" dirty="0"/>
              </a:p>
            </p:txBody>
          </p:sp>
          <p:pic>
            <p:nvPicPr>
              <p:cNvPr id="15" name="Picture 14"/>
              <p:cNvPicPr/>
              <p:nvPr/>
            </p:nvPicPr>
            <p:blipFill>
              <a:blip r:embed="rId6">
                <a:extLst/>
              </a:blip>
              <a:stretch>
                <a:fillRect/>
              </a:stretch>
            </p:blipFill>
            <p:spPr>
              <a:xfrm>
                <a:off x="-68521" y="-70398"/>
                <a:ext cx="1209445" cy="675417"/>
              </a:xfrm>
              <a:prstGeom prst="rect">
                <a:avLst/>
              </a:prstGeom>
              <a:effectLst/>
            </p:spPr>
          </p:pic>
        </p:grpSp>
        <p:grpSp>
          <p:nvGrpSpPr>
            <p:cNvPr id="16" name="Group 674"/>
            <p:cNvGrpSpPr/>
            <p:nvPr/>
          </p:nvGrpSpPr>
          <p:grpSpPr>
            <a:xfrm>
              <a:off x="5201545" y="2456851"/>
              <a:ext cx="1314144" cy="675418"/>
              <a:chOff x="-43288" y="-90904"/>
              <a:chExt cx="1314143" cy="675417"/>
            </a:xfrm>
          </p:grpSpPr>
          <p:sp>
            <p:nvSpPr>
              <p:cNvPr id="17"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lang="en-US" sz="1200" dirty="0" smtClean="0">
                    <a:latin typeface="Helvetica Neue Light"/>
                    <a:ea typeface="Helvetica Neue Light"/>
                    <a:cs typeface="Helvetica Neue Light"/>
                    <a:sym typeface="Helvetica Neue Light"/>
                  </a:rPr>
                  <a:t>BRAIN</a:t>
                </a:r>
                <a:endParaRPr sz="1200" dirty="0">
                  <a:latin typeface="Helvetica Neue Light"/>
                  <a:ea typeface="Helvetica Neue Light"/>
                  <a:cs typeface="Helvetica Neue Light"/>
                  <a:sym typeface="Helvetica Neue Light"/>
                </a:endParaRPr>
              </a:p>
            </p:txBody>
          </p:sp>
          <p:pic>
            <p:nvPicPr>
              <p:cNvPr id="18" name="Picture 17"/>
              <p:cNvPicPr/>
              <p:nvPr/>
            </p:nvPicPr>
            <p:blipFill>
              <a:blip r:embed="rId7">
                <a:extLst/>
              </a:blip>
              <a:stretch>
                <a:fillRect/>
              </a:stretch>
            </p:blipFill>
            <p:spPr>
              <a:xfrm>
                <a:off x="-43288" y="-90904"/>
                <a:ext cx="1314143" cy="675417"/>
              </a:xfrm>
              <a:prstGeom prst="rect">
                <a:avLst/>
              </a:prstGeom>
              <a:effectLst/>
            </p:spPr>
          </p:pic>
        </p:grpSp>
        <p:grpSp>
          <p:nvGrpSpPr>
            <p:cNvPr id="19" name="Group 679"/>
            <p:cNvGrpSpPr/>
            <p:nvPr/>
          </p:nvGrpSpPr>
          <p:grpSpPr>
            <a:xfrm>
              <a:off x="5164033" y="3563291"/>
              <a:ext cx="1330962" cy="498269"/>
              <a:chOff x="-74576" y="-49801"/>
              <a:chExt cx="1330961" cy="498268"/>
            </a:xfrm>
          </p:grpSpPr>
          <p:sp>
            <p:nvSpPr>
              <p:cNvPr id="20"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Loggregator</a:t>
                </a:r>
                <a:endParaRPr sz="1200" dirty="0"/>
              </a:p>
            </p:txBody>
          </p:sp>
          <p:pic>
            <p:nvPicPr>
              <p:cNvPr id="21" name="Picture 20"/>
              <p:cNvPicPr/>
              <p:nvPr/>
            </p:nvPicPr>
            <p:blipFill>
              <a:blip r:embed="rId8">
                <a:extLst/>
              </a:blip>
              <a:stretch>
                <a:fillRect/>
              </a:stretch>
            </p:blipFill>
            <p:spPr>
              <a:xfrm>
                <a:off x="-74576" y="-49801"/>
                <a:ext cx="1330961" cy="498268"/>
              </a:xfrm>
              <a:prstGeom prst="rect">
                <a:avLst/>
              </a:prstGeom>
              <a:effectLst/>
            </p:spPr>
          </p:pic>
        </p:grpSp>
        <p:grpSp>
          <p:nvGrpSpPr>
            <p:cNvPr id="22" name="Group 714"/>
            <p:cNvGrpSpPr/>
            <p:nvPr/>
          </p:nvGrpSpPr>
          <p:grpSpPr>
            <a:xfrm>
              <a:off x="6934759" y="1857695"/>
              <a:ext cx="1655942" cy="2287393"/>
              <a:chOff x="-53881" y="-53881"/>
              <a:chExt cx="1655940" cy="2287391"/>
            </a:xfrm>
          </p:grpSpPr>
          <p:grpSp>
            <p:nvGrpSpPr>
              <p:cNvPr id="23" name="Group 683"/>
              <p:cNvGrpSpPr/>
              <p:nvPr/>
            </p:nvGrpSpPr>
            <p:grpSpPr>
              <a:xfrm>
                <a:off x="108678" y="-53882"/>
                <a:ext cx="1493382" cy="2092050"/>
                <a:chOff x="-53881" y="-53881"/>
                <a:chExt cx="1493380" cy="2092048"/>
              </a:xfrm>
            </p:grpSpPr>
            <p:sp>
              <p:nvSpPr>
                <p:cNvPr id="54"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5" name="Picture 54"/>
                <p:cNvPicPr/>
                <p:nvPr/>
              </p:nvPicPr>
              <p:blipFill>
                <a:blip r:embed="rId9">
                  <a:extLst/>
                </a:blip>
                <a:stretch>
                  <a:fillRect/>
                </a:stretch>
              </p:blipFill>
              <p:spPr>
                <a:xfrm>
                  <a:off x="-53882" y="-53882"/>
                  <a:ext cx="1493381" cy="2092050"/>
                </a:xfrm>
                <a:prstGeom prst="rect">
                  <a:avLst/>
                </a:prstGeom>
                <a:effectLst/>
              </p:spPr>
            </p:pic>
          </p:grpSp>
          <p:grpSp>
            <p:nvGrpSpPr>
              <p:cNvPr id="24" name="Group 686"/>
              <p:cNvGrpSpPr/>
              <p:nvPr/>
            </p:nvGrpSpPr>
            <p:grpSpPr>
              <a:xfrm>
                <a:off x="30838" y="41384"/>
                <a:ext cx="1493381" cy="2092050"/>
                <a:chOff x="-53881" y="-53881"/>
                <a:chExt cx="1493380" cy="2092048"/>
              </a:xfrm>
            </p:grpSpPr>
            <p:sp>
              <p:nvSpPr>
                <p:cNvPr id="52"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3" name="Picture 52"/>
                <p:cNvPicPr/>
                <p:nvPr/>
              </p:nvPicPr>
              <p:blipFill>
                <a:blip r:embed="rId9">
                  <a:extLst/>
                </a:blip>
                <a:stretch>
                  <a:fillRect/>
                </a:stretch>
              </p:blipFill>
              <p:spPr>
                <a:xfrm>
                  <a:off x="-53882" y="-53882"/>
                  <a:ext cx="1493381" cy="2092050"/>
                </a:xfrm>
                <a:prstGeom prst="rect">
                  <a:avLst/>
                </a:prstGeom>
                <a:effectLst/>
              </p:spPr>
            </p:pic>
          </p:grpSp>
          <p:grpSp>
            <p:nvGrpSpPr>
              <p:cNvPr id="25" name="Group 689"/>
              <p:cNvGrpSpPr/>
              <p:nvPr/>
            </p:nvGrpSpPr>
            <p:grpSpPr>
              <a:xfrm>
                <a:off x="-53882" y="141461"/>
                <a:ext cx="1493381" cy="2092050"/>
                <a:chOff x="-53881" y="-53881"/>
                <a:chExt cx="1493380" cy="2092048"/>
              </a:xfrm>
            </p:grpSpPr>
            <p:sp>
              <p:nvSpPr>
                <p:cNvPr id="50"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1" name="Picture 50"/>
                <p:cNvPicPr/>
                <p:nvPr/>
              </p:nvPicPr>
              <p:blipFill>
                <a:blip r:embed="rId9">
                  <a:extLst/>
                </a:blip>
                <a:stretch>
                  <a:fillRect/>
                </a:stretch>
              </p:blipFill>
              <p:spPr>
                <a:xfrm>
                  <a:off x="-53882" y="-53882"/>
                  <a:ext cx="1493381" cy="2092050"/>
                </a:xfrm>
                <a:prstGeom prst="rect">
                  <a:avLst/>
                </a:prstGeom>
                <a:effectLst/>
              </p:spPr>
            </p:pic>
          </p:grpSp>
          <p:grpSp>
            <p:nvGrpSpPr>
              <p:cNvPr id="26" name="Group 692"/>
              <p:cNvGrpSpPr/>
              <p:nvPr/>
            </p:nvGrpSpPr>
            <p:grpSpPr>
              <a:xfrm>
                <a:off x="104387" y="271952"/>
                <a:ext cx="378981" cy="449307"/>
                <a:chOff x="-53881" y="-53881"/>
                <a:chExt cx="378979" cy="449305"/>
              </a:xfrm>
            </p:grpSpPr>
            <p:sp>
              <p:nvSpPr>
                <p:cNvPr id="48"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9" name="Picture 48"/>
                <p:cNvPicPr/>
                <p:nvPr/>
              </p:nvPicPr>
              <p:blipFill>
                <a:blip r:embed="rId10">
                  <a:extLst/>
                </a:blip>
                <a:stretch>
                  <a:fillRect/>
                </a:stretch>
              </p:blipFill>
              <p:spPr>
                <a:xfrm>
                  <a:off x="-53882" y="-53882"/>
                  <a:ext cx="378981" cy="449307"/>
                </a:xfrm>
                <a:prstGeom prst="rect">
                  <a:avLst/>
                </a:prstGeom>
                <a:effectLst/>
              </p:spPr>
            </p:pic>
          </p:grpSp>
          <p:grpSp>
            <p:nvGrpSpPr>
              <p:cNvPr id="27" name="Group 695"/>
              <p:cNvGrpSpPr/>
              <p:nvPr/>
            </p:nvGrpSpPr>
            <p:grpSpPr>
              <a:xfrm>
                <a:off x="511838" y="271952"/>
                <a:ext cx="378981" cy="449307"/>
                <a:chOff x="-53881" y="-53881"/>
                <a:chExt cx="378979" cy="449305"/>
              </a:xfrm>
            </p:grpSpPr>
            <p:sp>
              <p:nvSpPr>
                <p:cNvPr id="46"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7" name="Picture 46"/>
                <p:cNvPicPr/>
                <p:nvPr/>
              </p:nvPicPr>
              <p:blipFill>
                <a:blip r:embed="rId10">
                  <a:extLst/>
                </a:blip>
                <a:stretch>
                  <a:fillRect/>
                </a:stretch>
              </p:blipFill>
              <p:spPr>
                <a:xfrm>
                  <a:off x="-53882" y="-53882"/>
                  <a:ext cx="378981" cy="449307"/>
                </a:xfrm>
                <a:prstGeom prst="rect">
                  <a:avLst/>
                </a:prstGeom>
                <a:effectLst/>
              </p:spPr>
            </p:pic>
          </p:grpSp>
          <p:grpSp>
            <p:nvGrpSpPr>
              <p:cNvPr id="28" name="Group 698"/>
              <p:cNvGrpSpPr/>
              <p:nvPr/>
            </p:nvGrpSpPr>
            <p:grpSpPr>
              <a:xfrm>
                <a:off x="919289" y="271952"/>
                <a:ext cx="378981" cy="449307"/>
                <a:chOff x="-53881" y="-53881"/>
                <a:chExt cx="378979" cy="449305"/>
              </a:xfrm>
            </p:grpSpPr>
            <p:sp>
              <p:nvSpPr>
                <p:cNvPr id="44"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5" name="Picture 44"/>
                <p:cNvPicPr/>
                <p:nvPr/>
              </p:nvPicPr>
              <p:blipFill>
                <a:blip r:embed="rId10">
                  <a:extLst/>
                </a:blip>
                <a:stretch>
                  <a:fillRect/>
                </a:stretch>
              </p:blipFill>
              <p:spPr>
                <a:xfrm>
                  <a:off x="-53882" y="-53882"/>
                  <a:ext cx="378981" cy="449307"/>
                </a:xfrm>
                <a:prstGeom prst="rect">
                  <a:avLst/>
                </a:prstGeom>
                <a:effectLst/>
              </p:spPr>
            </p:pic>
          </p:grpSp>
          <p:grpSp>
            <p:nvGrpSpPr>
              <p:cNvPr id="29" name="Group 701"/>
              <p:cNvGrpSpPr/>
              <p:nvPr/>
            </p:nvGrpSpPr>
            <p:grpSpPr>
              <a:xfrm>
                <a:off x="104387" y="701103"/>
                <a:ext cx="378981" cy="449307"/>
                <a:chOff x="-53881" y="-53881"/>
                <a:chExt cx="378979" cy="449305"/>
              </a:xfrm>
            </p:grpSpPr>
            <p:sp>
              <p:nvSpPr>
                <p:cNvPr id="42"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3" name="Picture 42"/>
                <p:cNvPicPr/>
                <p:nvPr/>
              </p:nvPicPr>
              <p:blipFill>
                <a:blip r:embed="rId10">
                  <a:extLst/>
                </a:blip>
                <a:stretch>
                  <a:fillRect/>
                </a:stretch>
              </p:blipFill>
              <p:spPr>
                <a:xfrm>
                  <a:off x="-53882" y="-53882"/>
                  <a:ext cx="378981" cy="449307"/>
                </a:xfrm>
                <a:prstGeom prst="rect">
                  <a:avLst/>
                </a:prstGeom>
                <a:effectLst/>
              </p:spPr>
            </p:pic>
          </p:grpSp>
          <p:grpSp>
            <p:nvGrpSpPr>
              <p:cNvPr id="30" name="Group 704"/>
              <p:cNvGrpSpPr/>
              <p:nvPr/>
            </p:nvGrpSpPr>
            <p:grpSpPr>
              <a:xfrm>
                <a:off x="511838" y="701103"/>
                <a:ext cx="378981" cy="449307"/>
                <a:chOff x="-53881" y="-53881"/>
                <a:chExt cx="378979" cy="449305"/>
              </a:xfrm>
            </p:grpSpPr>
            <p:sp>
              <p:nvSpPr>
                <p:cNvPr id="40"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1" name="Picture 40"/>
                <p:cNvPicPr/>
                <p:nvPr/>
              </p:nvPicPr>
              <p:blipFill>
                <a:blip r:embed="rId10">
                  <a:extLst/>
                </a:blip>
                <a:stretch>
                  <a:fillRect/>
                </a:stretch>
              </p:blipFill>
              <p:spPr>
                <a:xfrm>
                  <a:off x="-53882" y="-53882"/>
                  <a:ext cx="378981" cy="449307"/>
                </a:xfrm>
                <a:prstGeom prst="rect">
                  <a:avLst/>
                </a:prstGeom>
                <a:effectLst/>
              </p:spPr>
            </p:pic>
          </p:grpSp>
          <p:grpSp>
            <p:nvGrpSpPr>
              <p:cNvPr id="31" name="Group 707"/>
              <p:cNvGrpSpPr/>
              <p:nvPr/>
            </p:nvGrpSpPr>
            <p:grpSpPr>
              <a:xfrm>
                <a:off x="919289" y="701103"/>
                <a:ext cx="378981" cy="449307"/>
                <a:chOff x="-53881" y="-53881"/>
                <a:chExt cx="378979" cy="449305"/>
              </a:xfrm>
            </p:grpSpPr>
            <p:sp>
              <p:nvSpPr>
                <p:cNvPr id="38"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9" name="Picture 38"/>
                <p:cNvPicPr/>
                <p:nvPr/>
              </p:nvPicPr>
              <p:blipFill>
                <a:blip r:embed="rId10">
                  <a:extLst/>
                </a:blip>
                <a:stretch>
                  <a:fillRect/>
                </a:stretch>
              </p:blipFill>
              <p:spPr>
                <a:xfrm>
                  <a:off x="-53882" y="-53882"/>
                  <a:ext cx="378981" cy="449307"/>
                </a:xfrm>
                <a:prstGeom prst="rect">
                  <a:avLst/>
                </a:prstGeom>
                <a:effectLst/>
              </p:spPr>
            </p:pic>
          </p:grpSp>
          <p:grpSp>
            <p:nvGrpSpPr>
              <p:cNvPr id="32" name="Group 710"/>
              <p:cNvGrpSpPr/>
              <p:nvPr/>
            </p:nvGrpSpPr>
            <p:grpSpPr>
              <a:xfrm>
                <a:off x="104387" y="1140632"/>
                <a:ext cx="378981" cy="449307"/>
                <a:chOff x="-53881" y="-53881"/>
                <a:chExt cx="378979" cy="449305"/>
              </a:xfrm>
            </p:grpSpPr>
            <p:sp>
              <p:nvSpPr>
                <p:cNvPr id="36"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7" name="Picture 36"/>
                <p:cNvPicPr/>
                <p:nvPr/>
              </p:nvPicPr>
              <p:blipFill>
                <a:blip r:embed="rId10">
                  <a:extLst/>
                </a:blip>
                <a:stretch>
                  <a:fillRect/>
                </a:stretch>
              </p:blipFill>
              <p:spPr>
                <a:xfrm>
                  <a:off x="-53882" y="-53882"/>
                  <a:ext cx="378981" cy="449307"/>
                </a:xfrm>
                <a:prstGeom prst="rect">
                  <a:avLst/>
                </a:prstGeom>
                <a:effectLst/>
              </p:spPr>
            </p:pic>
          </p:grpSp>
          <p:grpSp>
            <p:nvGrpSpPr>
              <p:cNvPr id="33" name="Group 713"/>
              <p:cNvGrpSpPr/>
              <p:nvPr/>
            </p:nvGrpSpPr>
            <p:grpSpPr>
              <a:xfrm>
                <a:off x="511838" y="1140632"/>
                <a:ext cx="378981" cy="449307"/>
                <a:chOff x="-53881" y="-53881"/>
                <a:chExt cx="378979" cy="449305"/>
              </a:xfrm>
            </p:grpSpPr>
            <p:sp>
              <p:nvSpPr>
                <p:cNvPr id="34"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5" name="Picture 34"/>
                <p:cNvPicPr/>
                <p:nvPr/>
              </p:nvPicPr>
              <p:blipFill>
                <a:blip r:embed="rId10">
                  <a:extLst/>
                </a:blip>
                <a:stretch>
                  <a:fillRect/>
                </a:stretch>
              </p:blipFill>
              <p:spPr>
                <a:xfrm>
                  <a:off x="-53882" y="-53882"/>
                  <a:ext cx="378981" cy="449307"/>
                </a:xfrm>
                <a:prstGeom prst="rect">
                  <a:avLst/>
                </a:prstGeom>
                <a:effectLst/>
              </p:spPr>
            </p:pic>
          </p:grpSp>
        </p:grpSp>
        <p:grpSp>
          <p:nvGrpSpPr>
            <p:cNvPr id="56" name="Group 679"/>
            <p:cNvGrpSpPr/>
            <p:nvPr/>
          </p:nvGrpSpPr>
          <p:grpSpPr>
            <a:xfrm>
              <a:off x="5217915" y="1934392"/>
              <a:ext cx="1330962" cy="498269"/>
              <a:chOff x="-58206" y="-55534"/>
              <a:chExt cx="1330961" cy="498268"/>
            </a:xfrm>
          </p:grpSpPr>
          <p:sp>
            <p:nvSpPr>
              <p:cNvPr id="57"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Router</a:t>
                </a:r>
                <a:endParaRPr sz="1200" dirty="0"/>
              </a:p>
            </p:txBody>
          </p:sp>
          <p:pic>
            <p:nvPicPr>
              <p:cNvPr id="58" name="Picture 57"/>
              <p:cNvPicPr/>
              <p:nvPr/>
            </p:nvPicPr>
            <p:blipFill>
              <a:blip r:embed="rId8">
                <a:extLst/>
              </a:blip>
              <a:stretch>
                <a:fillRect/>
              </a:stretch>
            </p:blipFill>
            <p:spPr>
              <a:xfrm>
                <a:off x="-58206" y="-55534"/>
                <a:ext cx="1330961" cy="498268"/>
              </a:xfrm>
              <a:prstGeom prst="rect">
                <a:avLst/>
              </a:prstGeom>
              <a:effectLst/>
            </p:spPr>
          </p:pic>
        </p:grpSp>
        <p:grpSp>
          <p:nvGrpSpPr>
            <p:cNvPr id="59" name="Group 671"/>
            <p:cNvGrpSpPr/>
            <p:nvPr/>
          </p:nvGrpSpPr>
          <p:grpSpPr>
            <a:xfrm>
              <a:off x="5228864" y="3209458"/>
              <a:ext cx="1209446" cy="369358"/>
              <a:chOff x="-75702" y="132295"/>
              <a:chExt cx="1209445" cy="472724"/>
            </a:xfrm>
          </p:grpSpPr>
          <p:sp>
            <p:nvSpPr>
              <p:cNvPr id="60" name="Shape 670"/>
              <p:cNvSpPr/>
              <p:nvPr/>
            </p:nvSpPr>
            <p:spPr>
              <a:xfrm>
                <a:off x="0" y="132295"/>
                <a:ext cx="1101682" cy="435357"/>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Access</a:t>
                </a:r>
                <a:endParaRPr sz="1200" dirty="0"/>
              </a:p>
            </p:txBody>
          </p:sp>
          <p:pic>
            <p:nvPicPr>
              <p:cNvPr id="61" name="Picture 60"/>
              <p:cNvPicPr/>
              <p:nvPr/>
            </p:nvPicPr>
            <p:blipFill>
              <a:blip r:embed="rId6">
                <a:extLst/>
              </a:blip>
              <a:stretch>
                <a:fillRect/>
              </a:stretch>
            </p:blipFill>
            <p:spPr>
              <a:xfrm>
                <a:off x="-75702" y="132295"/>
                <a:ext cx="1209445" cy="472724"/>
              </a:xfrm>
              <a:prstGeom prst="rect">
                <a:avLst/>
              </a:prstGeom>
              <a:effectLst/>
            </p:spPr>
          </p:pic>
        </p:grpSp>
      </p:grpSp>
      <p:sp>
        <p:nvSpPr>
          <p:cNvPr id="63"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dirty="0">
                <a:solidFill>
                  <a:schemeClr val="accent1">
                    <a:lumMod val="20000"/>
                    <a:lumOff val="80000"/>
                  </a:schemeClr>
                </a:solidFill>
                <a:latin typeface="Courier"/>
                <a:ea typeface="Courier"/>
                <a:cs typeface="Courier"/>
                <a:sym typeface="Courier"/>
              </a:rPr>
              <a:t>&gt;</a:t>
            </a:r>
            <a:r>
              <a:rPr sz="100" dirty="0">
                <a:solidFill>
                  <a:schemeClr val="accent1">
                    <a:lumMod val="20000"/>
                    <a:lumOff val="80000"/>
                  </a:schemeClr>
                </a:solidFill>
                <a:latin typeface="Courier"/>
                <a:ea typeface="Courier"/>
                <a:cs typeface="Courier"/>
                <a:sym typeface="Courier"/>
              </a:rPr>
              <a:t> </a:t>
            </a:r>
            <a:r>
              <a:rPr sz="3000" dirty="0">
                <a:solidFill>
                  <a:schemeClr val="accent1">
                    <a:lumMod val="20000"/>
                    <a:lumOff val="80000"/>
                  </a:schemeClr>
                </a:solidFill>
                <a:latin typeface="Courier"/>
                <a:ea typeface="Courier"/>
                <a:cs typeface="Courier"/>
                <a:sym typeface="Courier"/>
              </a:rPr>
              <a:t>cf push</a:t>
            </a:r>
          </a:p>
        </p:txBody>
      </p:sp>
      <p:grpSp>
        <p:nvGrpSpPr>
          <p:cNvPr id="64" name="Group 717"/>
          <p:cNvGrpSpPr/>
          <p:nvPr/>
        </p:nvGrpSpPr>
        <p:grpSpPr>
          <a:xfrm>
            <a:off x="7907930" y="3052210"/>
            <a:ext cx="378981" cy="449306"/>
            <a:chOff x="-53881" y="-53881"/>
            <a:chExt cx="378979" cy="449305"/>
          </a:xfrm>
        </p:grpSpPr>
        <p:sp>
          <p:nvSpPr>
            <p:cNvPr id="65"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6" name="Picture 65"/>
            <p:cNvPicPr/>
            <p:nvPr/>
          </p:nvPicPr>
          <p:blipFill>
            <a:blip r:embed="rId10">
              <a:extLst/>
            </a:blip>
            <a:stretch>
              <a:fillRect/>
            </a:stretch>
          </p:blipFill>
          <p:spPr>
            <a:xfrm>
              <a:off x="-53882" y="-53882"/>
              <a:ext cx="378981" cy="449307"/>
            </a:xfrm>
            <a:prstGeom prst="rect">
              <a:avLst/>
            </a:prstGeom>
            <a:effectLst/>
          </p:spPr>
        </p:pic>
      </p:grpSp>
      <p:grpSp>
        <p:nvGrpSpPr>
          <p:cNvPr id="67" name="Group 720"/>
          <p:cNvGrpSpPr/>
          <p:nvPr/>
        </p:nvGrpSpPr>
        <p:grpSpPr>
          <a:xfrm>
            <a:off x="7093028" y="3509410"/>
            <a:ext cx="378981" cy="449306"/>
            <a:chOff x="-53881" y="-53881"/>
            <a:chExt cx="378979" cy="449305"/>
          </a:xfrm>
        </p:grpSpPr>
        <p:sp>
          <p:nvSpPr>
            <p:cNvPr id="68"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 name="Picture 68"/>
            <p:cNvPicPr/>
            <p:nvPr/>
          </p:nvPicPr>
          <p:blipFill>
            <a:blip r:embed="rId10">
              <a:extLst/>
            </a:blip>
            <a:stretch>
              <a:fillRect/>
            </a:stretch>
          </p:blipFill>
          <p:spPr>
            <a:xfrm>
              <a:off x="-53882" y="-53882"/>
              <a:ext cx="378981" cy="449307"/>
            </a:xfrm>
            <a:prstGeom prst="rect">
              <a:avLst/>
            </a:prstGeom>
            <a:effectLst/>
          </p:spPr>
        </p:pic>
      </p:grpSp>
      <p:grpSp>
        <p:nvGrpSpPr>
          <p:cNvPr id="70" name="Group 723"/>
          <p:cNvGrpSpPr/>
          <p:nvPr/>
        </p:nvGrpSpPr>
        <p:grpSpPr>
          <a:xfrm>
            <a:off x="7500479" y="3504329"/>
            <a:ext cx="378980" cy="449307"/>
            <a:chOff x="-53881" y="-53881"/>
            <a:chExt cx="378979" cy="449305"/>
          </a:xfrm>
        </p:grpSpPr>
        <p:sp>
          <p:nvSpPr>
            <p:cNvPr id="71"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 name="Picture 71"/>
            <p:cNvPicPr/>
            <p:nvPr/>
          </p:nvPicPr>
          <p:blipFill>
            <a:blip r:embed="rId10">
              <a:extLst/>
            </a:blip>
            <a:stretch>
              <a:fillRect/>
            </a:stretch>
          </p:blipFill>
          <p:spPr>
            <a:xfrm>
              <a:off x="-53882" y="-53882"/>
              <a:ext cx="378981" cy="449307"/>
            </a:xfrm>
            <a:prstGeom prst="rect">
              <a:avLst/>
            </a:prstGeom>
            <a:effectLst/>
          </p:spPr>
        </p:pic>
      </p:grpSp>
      <p:grpSp>
        <p:nvGrpSpPr>
          <p:cNvPr id="73" name="Group 726"/>
          <p:cNvGrpSpPr/>
          <p:nvPr/>
        </p:nvGrpSpPr>
        <p:grpSpPr>
          <a:xfrm>
            <a:off x="7907930" y="3504329"/>
            <a:ext cx="378981" cy="449307"/>
            <a:chOff x="-53881" y="-53881"/>
            <a:chExt cx="378979" cy="449305"/>
          </a:xfrm>
        </p:grpSpPr>
        <p:sp>
          <p:nvSpPr>
            <p:cNvPr id="74"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5" name="Picture 74"/>
            <p:cNvPicPr/>
            <p:nvPr/>
          </p:nvPicPr>
          <p:blipFill>
            <a:blip r:embed="rId10">
              <a:extLst/>
            </a:blip>
            <a:stretch>
              <a:fillRect/>
            </a:stretch>
          </p:blipFill>
          <p:spPr>
            <a:xfrm>
              <a:off x="-53882" y="-53882"/>
              <a:ext cx="378981" cy="449307"/>
            </a:xfrm>
            <a:prstGeom prst="rect">
              <a:avLst/>
            </a:prstGeom>
            <a:effectLst/>
          </p:spPr>
        </p:pic>
      </p:grpSp>
      <p:pic>
        <p:nvPicPr>
          <p:cNvPr id="76" name="pasted-image.png"/>
          <p:cNvPicPr/>
          <p:nvPr/>
        </p:nvPicPr>
        <p:blipFill>
          <a:blip r:embed="rId11">
            <a:extLst/>
          </a:blip>
          <a:stretch>
            <a:fillRect/>
          </a:stretch>
        </p:blipFill>
        <p:spPr>
          <a:xfrm>
            <a:off x="152877" y="2881348"/>
            <a:ext cx="2274888" cy="1706166"/>
          </a:xfrm>
          <a:prstGeom prst="rect">
            <a:avLst/>
          </a:prstGeom>
          <a:ln w="12700">
            <a:miter lim="400000"/>
          </a:ln>
        </p:spPr>
      </p:pic>
      <p:sp>
        <p:nvSpPr>
          <p:cNvPr id="77"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78" name="Picture 77"/>
          <p:cNvPicPr/>
          <p:nvPr/>
        </p:nvPicPr>
        <p:blipFill>
          <a:blip r:embed="rId12">
            <a:duotone>
              <a:schemeClr val="accent3">
                <a:shade val="45000"/>
                <a:satMod val="135000"/>
              </a:schemeClr>
              <a:prstClr val="white"/>
            </a:duotone>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9" name="chrome.png"/>
          <p:cNvPicPr/>
          <p:nvPr/>
        </p:nvPicPr>
        <p:blipFill>
          <a:blip r:embed="rId13">
            <a:extLst/>
          </a:blip>
          <a:stretch>
            <a:fillRect/>
          </a:stretch>
        </p:blipFill>
        <p:spPr>
          <a:xfrm>
            <a:off x="2144578" y="3297828"/>
            <a:ext cx="409226" cy="409226"/>
          </a:xfrm>
          <a:prstGeom prst="rect">
            <a:avLst/>
          </a:prstGeom>
          <a:ln w="12700">
            <a:miter lim="400000"/>
          </a:ln>
        </p:spPr>
      </p:pic>
      <p:sp>
        <p:nvSpPr>
          <p:cNvPr id="3" name="TextBox 2"/>
          <p:cNvSpPr txBox="1"/>
          <p:nvPr/>
        </p:nvSpPr>
        <p:spPr>
          <a:xfrm>
            <a:off x="5999238" y="362857"/>
            <a:ext cx="2233791" cy="307777"/>
          </a:xfrm>
          <a:prstGeom prst="rect">
            <a:avLst/>
          </a:prstGeom>
          <a:noFill/>
        </p:spPr>
        <p:txBody>
          <a:bodyPr wrap="square" rtlCol="0">
            <a:spAutoFit/>
          </a:bodyPr>
          <a:lstStyle/>
          <a:p>
            <a:r>
              <a:rPr lang="en-US" dirty="0" smtClean="0">
                <a:solidFill>
                  <a:schemeClr val="bg1"/>
                </a:solidFill>
              </a:rPr>
              <a:t>Pre-configured</a:t>
            </a:r>
            <a:endParaRPr lang="en-US" dirty="0">
              <a:solidFill>
                <a:schemeClr val="bg1"/>
              </a:solidFill>
            </a:endParaRPr>
          </a:p>
        </p:txBody>
      </p:sp>
    </p:spTree>
    <p:extLst>
      <p:ext uri="{BB962C8B-B14F-4D97-AF65-F5344CB8AC3E}">
        <p14:creationId xmlns:p14="http://schemas.microsoft.com/office/powerpoint/2010/main" val="36426889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0"/>
                                  </p:iterate>
                                  <p:childTnLst>
                                    <p:set>
                                      <p:cBhvr>
                                        <p:cTn id="11" fill="hold"/>
                                        <p:tgtEl>
                                          <p:spTgt spid="63"/>
                                        </p:tgtEl>
                                        <p:attrNameLst>
                                          <p:attrName>style.visibility</p:attrName>
                                        </p:attrNameLst>
                                      </p:cBhvr>
                                      <p:to>
                                        <p:strVal val="visible"/>
                                      </p:to>
                                    </p:set>
                                  </p:childTnLst>
                                </p:cTn>
                              </p:par>
                            </p:childTnLst>
                          </p:cTn>
                        </p:par>
                        <p:par>
                          <p:cTn id="12" fill="hold">
                            <p:stCondLst>
                              <p:cond delay="0"/>
                            </p:stCondLst>
                            <p:childTnLst>
                              <p:par>
                                <p:cTn id="13" presetID="23" presetClass="entr" presetSubtype="16" fill="hold" grpId="0" nodeType="afterEffect">
                                  <p:stCondLst>
                                    <p:cond delay="300"/>
                                  </p:stCondLst>
                                  <p:iterate>
                                    <p:tmAbs val="0"/>
                                  </p:iterate>
                                  <p:childTnLst>
                                    <p:set>
                                      <p:cBhvr>
                                        <p:cTn id="14" fill="hold"/>
                                        <p:tgtEl>
                                          <p:spTgt spid="64"/>
                                        </p:tgtEl>
                                        <p:attrNameLst>
                                          <p:attrName>style.visibility</p:attrName>
                                        </p:attrNameLst>
                                      </p:cBhvr>
                                      <p:to>
                                        <p:strVal val="visible"/>
                                      </p:to>
                                    </p:set>
                                    <p:anim calcmode="lin" valueType="num">
                                      <p:cBhvr>
                                        <p:cTn id="15" dur="150" fill="hold"/>
                                        <p:tgtEl>
                                          <p:spTgt spid="64"/>
                                        </p:tgtEl>
                                        <p:attrNameLst>
                                          <p:attrName>ppt_w</p:attrName>
                                        </p:attrNameLst>
                                      </p:cBhvr>
                                      <p:tavLst>
                                        <p:tav tm="0">
                                          <p:val>
                                            <p:fltVal val="0"/>
                                          </p:val>
                                        </p:tav>
                                        <p:tav tm="100000">
                                          <p:val>
                                            <p:strVal val="#ppt_w"/>
                                          </p:val>
                                        </p:tav>
                                      </p:tavLst>
                                    </p:anim>
                                    <p:anim calcmode="lin" valueType="num">
                                      <p:cBhvr>
                                        <p:cTn id="16" dur="150" fill="hold"/>
                                        <p:tgtEl>
                                          <p:spTgt spid="64"/>
                                        </p:tgtEl>
                                        <p:attrNameLst>
                                          <p:attrName>ppt_h</p:attrName>
                                        </p:attrNameLst>
                                      </p:cBhvr>
                                      <p:tavLst>
                                        <p:tav tm="0">
                                          <p:val>
                                            <p:fltVal val="0"/>
                                          </p:val>
                                        </p:tav>
                                        <p:tav tm="100000">
                                          <p:val>
                                            <p:strVal val="#ppt_h"/>
                                          </p:val>
                                        </p:tav>
                                      </p:tavLst>
                                    </p:anim>
                                  </p:childTnLst>
                                </p:cTn>
                              </p:par>
                            </p:childTnLst>
                          </p:cTn>
                        </p:par>
                        <p:par>
                          <p:cTn id="17" fill="hold">
                            <p:stCondLst>
                              <p:cond delay="450"/>
                            </p:stCondLst>
                            <p:childTnLst>
                              <p:par>
                                <p:cTn id="18" presetID="23" presetClass="entr" presetSubtype="16" fill="hold" grpId="0" nodeType="afterEffect">
                                  <p:stCondLst>
                                    <p:cond delay="0"/>
                                  </p:stCondLst>
                                  <p:iterate>
                                    <p:tmAbs val="0"/>
                                  </p:iterate>
                                  <p:childTnLst>
                                    <p:set>
                                      <p:cBhvr>
                                        <p:cTn id="19" fill="hold"/>
                                        <p:tgtEl>
                                          <p:spTgt spid="70"/>
                                        </p:tgtEl>
                                        <p:attrNameLst>
                                          <p:attrName>style.visibility</p:attrName>
                                        </p:attrNameLst>
                                      </p:cBhvr>
                                      <p:to>
                                        <p:strVal val="visible"/>
                                      </p:to>
                                    </p:set>
                                    <p:anim calcmode="lin" valueType="num">
                                      <p:cBhvr>
                                        <p:cTn id="20" dur="150" fill="hold"/>
                                        <p:tgtEl>
                                          <p:spTgt spid="70"/>
                                        </p:tgtEl>
                                        <p:attrNameLst>
                                          <p:attrName>ppt_w</p:attrName>
                                        </p:attrNameLst>
                                      </p:cBhvr>
                                      <p:tavLst>
                                        <p:tav tm="0">
                                          <p:val>
                                            <p:fltVal val="0"/>
                                          </p:val>
                                        </p:tav>
                                        <p:tav tm="100000">
                                          <p:val>
                                            <p:strVal val="#ppt_w"/>
                                          </p:val>
                                        </p:tav>
                                      </p:tavLst>
                                    </p:anim>
                                    <p:anim calcmode="lin" valueType="num">
                                      <p:cBhvr>
                                        <p:cTn id="21" dur="150" fill="hold"/>
                                        <p:tgtEl>
                                          <p:spTgt spid="70"/>
                                        </p:tgtEl>
                                        <p:attrNameLst>
                                          <p:attrName>ppt_h</p:attrName>
                                        </p:attrNameLst>
                                      </p:cBhvr>
                                      <p:tavLst>
                                        <p:tav tm="0">
                                          <p:val>
                                            <p:fltVal val="0"/>
                                          </p:val>
                                        </p:tav>
                                        <p:tav tm="100000">
                                          <p:val>
                                            <p:strVal val="#ppt_h"/>
                                          </p:val>
                                        </p:tav>
                                      </p:tavLst>
                                    </p:anim>
                                  </p:childTnLst>
                                </p:cTn>
                              </p:par>
                            </p:childTnLst>
                          </p:cTn>
                        </p:par>
                        <p:par>
                          <p:cTn id="22" fill="hold">
                            <p:stCondLst>
                              <p:cond delay="600"/>
                            </p:stCondLst>
                            <p:childTnLst>
                              <p:par>
                                <p:cTn id="23" presetID="23" presetClass="entr" presetSubtype="16" fill="hold" grpId="0" nodeType="afterEffect">
                                  <p:stCondLst>
                                    <p:cond delay="0"/>
                                  </p:stCondLst>
                                  <p:iterate>
                                    <p:tmAbs val="0"/>
                                  </p:iterate>
                                  <p:childTnLst>
                                    <p:set>
                                      <p:cBhvr>
                                        <p:cTn id="24" fill="hold"/>
                                        <p:tgtEl>
                                          <p:spTgt spid="73"/>
                                        </p:tgtEl>
                                        <p:attrNameLst>
                                          <p:attrName>style.visibility</p:attrName>
                                        </p:attrNameLst>
                                      </p:cBhvr>
                                      <p:to>
                                        <p:strVal val="visible"/>
                                      </p:to>
                                    </p:set>
                                    <p:anim calcmode="lin" valueType="num">
                                      <p:cBhvr>
                                        <p:cTn id="25" dur="150" fill="hold"/>
                                        <p:tgtEl>
                                          <p:spTgt spid="73"/>
                                        </p:tgtEl>
                                        <p:attrNameLst>
                                          <p:attrName>ppt_w</p:attrName>
                                        </p:attrNameLst>
                                      </p:cBhvr>
                                      <p:tavLst>
                                        <p:tav tm="0">
                                          <p:val>
                                            <p:fltVal val="0"/>
                                          </p:val>
                                        </p:tav>
                                        <p:tav tm="100000">
                                          <p:val>
                                            <p:strVal val="#ppt_w"/>
                                          </p:val>
                                        </p:tav>
                                      </p:tavLst>
                                    </p:anim>
                                    <p:anim calcmode="lin" valueType="num">
                                      <p:cBhvr>
                                        <p:cTn id="26" dur="150" fill="hold"/>
                                        <p:tgtEl>
                                          <p:spTgt spid="73"/>
                                        </p:tgtEl>
                                        <p:attrNameLst>
                                          <p:attrName>ppt_h</p:attrName>
                                        </p:attrNameLst>
                                      </p:cBhvr>
                                      <p:tavLst>
                                        <p:tav tm="0">
                                          <p:val>
                                            <p:fltVal val="0"/>
                                          </p:val>
                                        </p:tav>
                                        <p:tav tm="100000">
                                          <p:val>
                                            <p:strVal val="#ppt_h"/>
                                          </p:val>
                                        </p:tav>
                                      </p:tavLst>
                                    </p:anim>
                                  </p:childTnLst>
                                </p:cTn>
                              </p:par>
                            </p:childTnLst>
                          </p:cTn>
                        </p:par>
                        <p:par>
                          <p:cTn id="27" fill="hold">
                            <p:stCondLst>
                              <p:cond delay="750"/>
                            </p:stCondLst>
                            <p:childTnLst>
                              <p:par>
                                <p:cTn id="28" presetID="23" presetClass="entr" presetSubtype="16" fill="hold" grpId="0" nodeType="afterEffect">
                                  <p:stCondLst>
                                    <p:cond delay="0"/>
                                  </p:stCondLst>
                                  <p:iterate>
                                    <p:tmAbs val="0"/>
                                  </p:iterate>
                                  <p:childTnLst>
                                    <p:set>
                                      <p:cBhvr>
                                        <p:cTn id="29" fill="hold"/>
                                        <p:tgtEl>
                                          <p:spTgt spid="67"/>
                                        </p:tgtEl>
                                        <p:attrNameLst>
                                          <p:attrName>style.visibility</p:attrName>
                                        </p:attrNameLst>
                                      </p:cBhvr>
                                      <p:to>
                                        <p:strVal val="visible"/>
                                      </p:to>
                                    </p:set>
                                    <p:anim calcmode="lin" valueType="num">
                                      <p:cBhvr>
                                        <p:cTn id="30" dur="150" fill="hold"/>
                                        <p:tgtEl>
                                          <p:spTgt spid="67"/>
                                        </p:tgtEl>
                                        <p:attrNameLst>
                                          <p:attrName>ppt_w</p:attrName>
                                        </p:attrNameLst>
                                      </p:cBhvr>
                                      <p:tavLst>
                                        <p:tav tm="0">
                                          <p:val>
                                            <p:fltVal val="0"/>
                                          </p:val>
                                        </p:tav>
                                        <p:tav tm="100000">
                                          <p:val>
                                            <p:strVal val="#ppt_w"/>
                                          </p:val>
                                        </p:tav>
                                      </p:tavLst>
                                    </p:anim>
                                    <p:anim calcmode="lin" valueType="num">
                                      <p:cBhvr>
                                        <p:cTn id="31" dur="150" fill="hold"/>
                                        <p:tgtEl>
                                          <p:spTgt spid="67"/>
                                        </p:tgtEl>
                                        <p:attrNameLst>
                                          <p:attrName>ppt_h</p:attrName>
                                        </p:attrNameLst>
                                      </p:cBhvr>
                                      <p:tavLst>
                                        <p:tav tm="0">
                                          <p:val>
                                            <p:fltVal val="0"/>
                                          </p:val>
                                        </p:tav>
                                        <p:tav tm="100000">
                                          <p:val>
                                            <p:strVal val="#ppt_h"/>
                                          </p:val>
                                        </p:tav>
                                      </p:tavLst>
                                    </p:anim>
                                  </p:childTnLst>
                                </p:cTn>
                              </p:par>
                            </p:childTnLst>
                          </p:cTn>
                        </p:par>
                        <p:par>
                          <p:cTn id="32" fill="hold">
                            <p:stCondLst>
                              <p:cond delay="900"/>
                            </p:stCondLst>
                            <p:childTnLst>
                              <p:par>
                                <p:cTn id="33" presetID="22" presetClass="entr" presetSubtype="2" fill="hold" grpId="0" nodeType="afterEffect">
                                  <p:stCondLst>
                                    <p:cond delay="0"/>
                                  </p:stCondLst>
                                  <p:iterate>
                                    <p:tmAbs val="0"/>
                                  </p:iterate>
                                  <p:childTnLst>
                                    <p:set>
                                      <p:cBhvr>
                                        <p:cTn id="34" fill="hold"/>
                                        <p:tgtEl>
                                          <p:spTgt spid="78"/>
                                        </p:tgtEl>
                                        <p:attrNameLst>
                                          <p:attrName>style.visibility</p:attrName>
                                        </p:attrNameLst>
                                      </p:cBhvr>
                                      <p:to>
                                        <p:strVal val="visible"/>
                                      </p:to>
                                    </p:set>
                                    <p:animEffect transition="in" filter="wipe(right)">
                                      <p:cBhvr>
                                        <p:cTn id="35" dur="1000"/>
                                        <p:tgtEl>
                                          <p:spTgt spid="78"/>
                                        </p:tgtEl>
                                      </p:cBhvr>
                                    </p:animEffect>
                                  </p:childTnLst>
                                </p:cTn>
                              </p:par>
                            </p:childTnLst>
                          </p:cTn>
                        </p:par>
                        <p:par>
                          <p:cTn id="36" fill="hold">
                            <p:stCondLst>
                              <p:cond delay="1900"/>
                            </p:stCondLst>
                            <p:childTnLst>
                              <p:par>
                                <p:cTn id="37" presetID="4" presetClass="entr" presetSubtype="32" fill="hold" grpId="0" nodeType="afterEffect">
                                  <p:stCondLst>
                                    <p:cond delay="0"/>
                                  </p:stCondLst>
                                  <p:iterate>
                                    <p:tmAbs val="0"/>
                                  </p:iterate>
                                  <p:childTnLst>
                                    <p:set>
                                      <p:cBhvr>
                                        <p:cTn id="38" fill="hold"/>
                                        <p:tgtEl>
                                          <p:spTgt spid="76"/>
                                        </p:tgtEl>
                                        <p:attrNameLst>
                                          <p:attrName>style.visibility</p:attrName>
                                        </p:attrNameLst>
                                      </p:cBhvr>
                                      <p:to>
                                        <p:strVal val="visible"/>
                                      </p:to>
                                    </p:set>
                                    <p:animEffect transition="in" filter="box(out)">
                                      <p:cBhvr>
                                        <p:cTn id="39" dur="1000"/>
                                        <p:tgtEl>
                                          <p:spTgt spid="76"/>
                                        </p:tgtEl>
                                      </p:cBhvr>
                                    </p:animEffect>
                                  </p:childTnLst>
                                </p:cTn>
                              </p:par>
                            </p:childTnLst>
                          </p:cTn>
                        </p:par>
                        <p:par>
                          <p:cTn id="40" fill="hold">
                            <p:stCondLst>
                              <p:cond delay="2900"/>
                            </p:stCondLst>
                            <p:childTnLst>
                              <p:par>
                                <p:cTn id="41" presetID="23" presetClass="entr" presetSubtype="16" fill="hold" grpId="0" nodeType="afterEffect">
                                  <p:stCondLst>
                                    <p:cond delay="0"/>
                                  </p:stCondLst>
                                  <p:iterate>
                                    <p:tmAbs val="0"/>
                                  </p:iterate>
                                  <p:childTnLst>
                                    <p:set>
                                      <p:cBhvr>
                                        <p:cTn id="42" fill="hold"/>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childTnLst>
                                </p:cTn>
                              </p:par>
                            </p:childTnLst>
                          </p:cTn>
                        </p:par>
                        <p:par>
                          <p:cTn id="45" fill="hold">
                            <p:stCondLst>
                              <p:cond delay="3400"/>
                            </p:stCondLst>
                            <p:childTnLst>
                              <p:par>
                                <p:cTn id="46" presetID="1" presetClass="entr" presetSubtype="0" fill="hold" grpId="0" nodeType="afterEffect">
                                  <p:stCondLst>
                                    <p:cond delay="0"/>
                                  </p:stCondLst>
                                  <p:iterate type="lt">
                                    <p:tmAbs val="0"/>
                                  </p:iterate>
                                  <p:childTnLst>
                                    <p:set>
                                      <p:cBhvr>
                                        <p:cTn id="47" fill="hold"/>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advAuto="0"/>
      <p:bldP spid="64" grpId="0" animBg="1" advAuto="0"/>
      <p:bldP spid="67" grpId="0" animBg="1" advAuto="0"/>
      <p:bldP spid="70" grpId="0" animBg="1" advAuto="0"/>
      <p:bldP spid="73" grpId="0" animBg="1" advAuto="0"/>
      <p:bldP spid="76" grpId="0" animBg="1" advAuto="0"/>
      <p:bldP spid="77" grpId="0" animBg="1" advAuto="0"/>
      <p:bldP spid="78" grpId="0" animBg="1" advAuto="0"/>
      <p:bldP spid="79" grpId="0" animBg="1" advAuto="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Operators in the Cloud Native Platform Era</a:t>
            </a:r>
            <a:endParaRPr sz="3200" dirty="0">
              <a:solidFill>
                <a:srgbClr val="29756E"/>
              </a:solidFill>
              <a:uFill>
                <a:solidFill>
                  <a:srgbClr val="2C95DD"/>
                </a:solidFill>
              </a:uFill>
            </a:endParaRPr>
          </a:p>
        </p:txBody>
      </p:sp>
    </p:spTree>
    <p:extLst>
      <p:ext uri="{BB962C8B-B14F-4D97-AF65-F5344CB8AC3E}">
        <p14:creationId xmlns:p14="http://schemas.microsoft.com/office/powerpoint/2010/main" val="33531398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81" name="pasted-image.png"/>
          <p:cNvPicPr/>
          <p:nvPr/>
        </p:nvPicPr>
        <p:blipFill>
          <a:blip r:embed="rId2">
            <a:extLst/>
          </a:blip>
          <a:stretch>
            <a:fillRect/>
          </a:stretch>
        </p:blipFill>
        <p:spPr>
          <a:xfrm>
            <a:off x="-488620" y="2151141"/>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280445" y="558333"/>
            <a:ext cx="4021750" cy="1009149"/>
          </a:xfrm>
          <a:prstGeom prst="rect">
            <a:avLst/>
          </a:prstGeom>
          <a:ln w="12700">
            <a:miter lim="400000"/>
          </a:ln>
        </p:spPr>
      </p:pic>
      <p:sp>
        <p:nvSpPr>
          <p:cNvPr id="783" name="Shape 783"/>
          <p:cNvSpPr/>
          <p:nvPr/>
        </p:nvSpPr>
        <p:spPr>
          <a:xfrm>
            <a:off x="3286370" y="3759955"/>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chemeClr val="bg1"/>
                </a:solidFill>
                <a:uFill>
                  <a:solidFill>
                    <a:srgbClr val="4D4D4D"/>
                  </a:solidFill>
                </a:uFill>
                <a:latin typeface="Avenir Next"/>
                <a:ea typeface="Avenir Next"/>
                <a:cs typeface="Avenir Next"/>
                <a:sym typeface="Avenir Next"/>
              </a:rPr>
              <a:t>  </a:t>
            </a:r>
            <a:r>
              <a:rPr sz="1400" dirty="0">
                <a:solidFill>
                  <a:schemeClr val="bg1"/>
                </a:solidFill>
                <a:uFill>
                  <a:solidFill>
                    <a:srgbClr val="4D4D4D"/>
                  </a:solidFill>
                </a:uFill>
                <a:latin typeface="Avenir Next"/>
                <a:ea typeface="Avenir Next"/>
                <a:cs typeface="Avenir Next"/>
                <a:sym typeface="Avenir Next"/>
              </a:rPr>
              <a:t>IaaS</a:t>
            </a:r>
          </a:p>
        </p:txBody>
      </p:sp>
      <p:sp>
        <p:nvSpPr>
          <p:cNvPr id="791" name="Shape 791"/>
          <p:cNvSpPr/>
          <p:nvPr/>
        </p:nvSpPr>
        <p:spPr>
          <a:xfrm>
            <a:off x="3267624" y="1603951"/>
            <a:ext cx="4059243" cy="2108940"/>
          </a:xfrm>
          <a:prstGeom prst="roundRect">
            <a:avLst>
              <a:gd name="adj" fmla="val 8310"/>
            </a:avLst>
          </a:prstGeom>
          <a:solidFill>
            <a:srgbClr val="33928A"/>
          </a:soli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solidFill>
                <a:schemeClr val="bg1"/>
              </a:solidFill>
            </a:endParaRPr>
          </a:p>
        </p:txBody>
      </p:sp>
      <p:pic>
        <p:nvPicPr>
          <p:cNvPr id="792" name="CF_Logo_Square_White_HighRes.png"/>
          <p:cNvPicPr/>
          <p:nvPr/>
        </p:nvPicPr>
        <p:blipFill>
          <a:blip r:embed="rId4">
            <a:alphaModFix amt="88458"/>
            <a:extLst/>
          </a:blip>
          <a:stretch>
            <a:fillRect/>
          </a:stretch>
        </p:blipFill>
        <p:spPr>
          <a:xfrm>
            <a:off x="3460306" y="2037317"/>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3570583" y="1714740"/>
            <a:ext cx="1334445" cy="4154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chemeClr val="bg1"/>
                </a:solidFill>
                <a:uFill>
                  <a:solidFill>
                    <a:srgbClr val="4D4D4D"/>
                  </a:solidFill>
                </a:uFill>
              </a:rPr>
              <a:t>Pivotal CF</a:t>
            </a:r>
          </a:p>
        </p:txBody>
      </p:sp>
      <p:pic>
        <p:nvPicPr>
          <p:cNvPr id="794" name="pasted-image.png"/>
          <p:cNvPicPr/>
          <p:nvPr/>
        </p:nvPicPr>
        <p:blipFill>
          <a:blip r:embed="rId5">
            <a:extLst/>
          </a:blip>
          <a:stretch>
            <a:fillRect/>
          </a:stretch>
        </p:blipFill>
        <p:spPr>
          <a:xfrm>
            <a:off x="6446948" y="2026951"/>
            <a:ext cx="759928" cy="759928"/>
          </a:xfrm>
          <a:prstGeom prst="rect">
            <a:avLst/>
          </a:prstGeom>
          <a:ln w="12700">
            <a:miter lim="400000"/>
          </a:ln>
        </p:spPr>
      </p:pic>
      <p:pic>
        <p:nvPicPr>
          <p:cNvPr id="795" name="pasted-image.png"/>
          <p:cNvPicPr/>
          <p:nvPr/>
        </p:nvPicPr>
        <p:blipFill>
          <a:blip r:embed="rId6">
            <a:extLst/>
          </a:blip>
          <a:stretch>
            <a:fillRect/>
          </a:stretch>
        </p:blipFill>
        <p:spPr>
          <a:xfrm>
            <a:off x="5756606" y="2026951"/>
            <a:ext cx="759928" cy="759928"/>
          </a:xfrm>
          <a:prstGeom prst="rect">
            <a:avLst/>
          </a:prstGeom>
          <a:ln w="12700">
            <a:miter lim="400000"/>
          </a:ln>
        </p:spPr>
      </p:pic>
      <p:pic>
        <p:nvPicPr>
          <p:cNvPr id="796" name="pasted-image.png"/>
          <p:cNvPicPr/>
          <p:nvPr/>
        </p:nvPicPr>
        <p:blipFill>
          <a:blip r:embed="rId7">
            <a:extLst/>
          </a:blip>
          <a:stretch>
            <a:fillRect/>
          </a:stretch>
        </p:blipFill>
        <p:spPr>
          <a:xfrm>
            <a:off x="5046823" y="2026951"/>
            <a:ext cx="759928" cy="759928"/>
          </a:xfrm>
          <a:prstGeom prst="rect">
            <a:avLst/>
          </a:prstGeom>
          <a:ln w="12700">
            <a:miter lim="400000"/>
          </a:ln>
        </p:spPr>
      </p:pic>
      <p:pic>
        <p:nvPicPr>
          <p:cNvPr id="797" name="pasted-image.png"/>
          <p:cNvPicPr/>
          <p:nvPr/>
        </p:nvPicPr>
        <p:blipFill>
          <a:blip r:embed="rId8">
            <a:extLst/>
          </a:blip>
          <a:stretch>
            <a:fillRect/>
          </a:stretch>
        </p:blipFill>
        <p:spPr>
          <a:xfrm>
            <a:off x="5753004" y="2792573"/>
            <a:ext cx="747690" cy="747690"/>
          </a:xfrm>
          <a:prstGeom prst="rect">
            <a:avLst/>
          </a:prstGeom>
          <a:ln w="12700">
            <a:miter lim="400000"/>
          </a:ln>
        </p:spPr>
      </p:pic>
      <p:pic>
        <p:nvPicPr>
          <p:cNvPr id="798" name="pasted-image.png"/>
          <p:cNvPicPr/>
          <p:nvPr/>
        </p:nvPicPr>
        <p:blipFill>
          <a:blip r:embed="rId9">
            <a:extLst/>
          </a:blip>
          <a:stretch>
            <a:fillRect/>
          </a:stretch>
        </p:blipFill>
        <p:spPr>
          <a:xfrm>
            <a:off x="5052942" y="2792573"/>
            <a:ext cx="747690" cy="747690"/>
          </a:xfrm>
          <a:prstGeom prst="rect">
            <a:avLst/>
          </a:prstGeom>
          <a:ln w="12700">
            <a:miter lim="400000"/>
          </a:ln>
        </p:spPr>
      </p:pic>
      <p:pic>
        <p:nvPicPr>
          <p:cNvPr id="799" name="pasted-image.png"/>
          <p:cNvPicPr/>
          <p:nvPr/>
        </p:nvPicPr>
        <p:blipFill>
          <a:blip r:embed="rId10">
            <a:extLst/>
          </a:blip>
          <a:stretch>
            <a:fillRect/>
          </a:stretch>
        </p:blipFill>
        <p:spPr>
          <a:xfrm>
            <a:off x="6446948" y="2780335"/>
            <a:ext cx="759928" cy="759928"/>
          </a:xfrm>
          <a:prstGeom prst="rect">
            <a:avLst/>
          </a:prstGeom>
          <a:ln w="12700">
            <a:miter lim="400000"/>
          </a:ln>
        </p:spPr>
      </p:pic>
      <p:grpSp>
        <p:nvGrpSpPr>
          <p:cNvPr id="802" name="Group 802"/>
          <p:cNvGrpSpPr/>
          <p:nvPr/>
        </p:nvGrpSpPr>
        <p:grpSpPr>
          <a:xfrm>
            <a:off x="2037311" y="198043"/>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Install the platform</a:t>
              </a:r>
            </a:p>
          </p:txBody>
        </p:sp>
        <p:pic>
          <p:nvPicPr>
            <p:cNvPr id="801" name="pasted-image.png"/>
            <p:cNvPicPr/>
            <p:nvPr/>
          </p:nvPicPr>
          <p:blipFill>
            <a:blip r:embed="rId11">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7602983" y="198043"/>
            <a:ext cx="895771" cy="1141524"/>
            <a:chOff x="0" y="0"/>
            <a:chExt cx="895769" cy="1141522"/>
          </a:xfrm>
        </p:grpSpPr>
        <p:pic>
          <p:nvPicPr>
            <p:cNvPr id="803" name="pasted-image.png"/>
            <p:cNvPicPr/>
            <p:nvPr/>
          </p:nvPicPr>
          <p:blipFill>
            <a:blip r:embed="rId12">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Setup High Availability</a:t>
              </a:r>
            </a:p>
          </p:txBody>
        </p:sp>
      </p:grpSp>
      <p:grpSp>
        <p:nvGrpSpPr>
          <p:cNvPr id="808" name="Group 808"/>
          <p:cNvGrpSpPr/>
          <p:nvPr/>
        </p:nvGrpSpPr>
        <p:grpSpPr>
          <a:xfrm>
            <a:off x="1723035" y="3446936"/>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Handle live upgrades and updates</a:t>
              </a:r>
            </a:p>
          </p:txBody>
        </p:sp>
        <p:pic>
          <p:nvPicPr>
            <p:cNvPr id="807" name="pasted-image.png"/>
            <p:cNvPicPr/>
            <p:nvPr/>
          </p:nvPicPr>
          <p:blipFill>
            <a:blip r:embed="rId13">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7558549" y="3354207"/>
            <a:ext cx="1012416" cy="1003527"/>
            <a:chOff x="0" y="0"/>
            <a:chExt cx="1012415" cy="1003525"/>
          </a:xfrm>
        </p:grpSpPr>
        <p:sp>
          <p:nvSpPr>
            <p:cNvPr id="809" name="Shape 809"/>
            <p:cNvSpPr/>
            <p:nvPr/>
          </p:nvSpPr>
          <p:spPr>
            <a:xfrm>
              <a:off x="140572" y="726527"/>
              <a:ext cx="731269"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chemeClr val="bg1"/>
                  </a:solidFill>
                  <a:uFill>
                    <a:solidFill>
                      <a:srgbClr val="4D4D4D"/>
                    </a:solidFill>
                  </a:uFill>
                </a:rPr>
                <a:t>Scale and  </a:t>
              </a:r>
            </a:p>
            <a:p>
              <a:pPr lvl="0" algn="ctr">
                <a:defRPr>
                  <a:solidFill>
                    <a:srgbClr val="000000"/>
                  </a:solidFill>
                  <a:uFillTx/>
                </a:defRPr>
              </a:pPr>
              <a:r>
                <a:rPr sz="900" b="1">
                  <a:solidFill>
                    <a:schemeClr val="bg1"/>
                  </a:solidFill>
                  <a:uFill>
                    <a:solidFill>
                      <a:srgbClr val="4D4D4D"/>
                    </a:solidFill>
                  </a:uFill>
                </a:rPr>
                <a:t>plan capacity</a:t>
              </a:r>
            </a:p>
          </p:txBody>
        </p:sp>
        <p:pic>
          <p:nvPicPr>
            <p:cNvPr id="810" name="pasted-image.png"/>
            <p:cNvPicPr/>
            <p:nvPr/>
          </p:nvPicPr>
          <p:blipFill>
            <a:blip r:embed="rId14">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7641427" y="1701008"/>
            <a:ext cx="846660" cy="1351807"/>
            <a:chOff x="0" y="199133"/>
            <a:chExt cx="846658" cy="1351806"/>
          </a:xfrm>
        </p:grpSpPr>
        <p:pic>
          <p:nvPicPr>
            <p:cNvPr id="812" name="pasted-image.png"/>
            <p:cNvPicPr/>
            <p:nvPr/>
          </p:nvPicPr>
          <p:blipFill>
            <a:blip r:embed="rId15">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1078293"/>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Install and manage services</a:t>
              </a:r>
            </a:p>
          </p:txBody>
        </p:sp>
      </p:grpSp>
      <p:grpSp>
        <p:nvGrpSpPr>
          <p:cNvPr id="817" name="Group 817"/>
          <p:cNvGrpSpPr/>
          <p:nvPr/>
        </p:nvGrpSpPr>
        <p:grpSpPr>
          <a:xfrm>
            <a:off x="1861299" y="1950601"/>
            <a:ext cx="1004301" cy="1385661"/>
            <a:chOff x="0" y="0"/>
            <a:chExt cx="1004299" cy="1385659"/>
          </a:xfrm>
        </p:grpSpPr>
        <p:pic>
          <p:nvPicPr>
            <p:cNvPr id="815" name="pasted-image.png"/>
            <p:cNvPicPr/>
            <p:nvPr/>
          </p:nvPicPr>
          <p:blipFill>
            <a:blip r:embed="rId16">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910345"/>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Target multiple clouds</a:t>
              </a:r>
            </a:p>
          </p:txBody>
        </p:sp>
      </p:grpSp>
      <p:grpSp>
        <p:nvGrpSpPr>
          <p:cNvPr id="40" name="Group 39"/>
          <p:cNvGrpSpPr/>
          <p:nvPr/>
        </p:nvGrpSpPr>
        <p:grpSpPr>
          <a:xfrm>
            <a:off x="3802715" y="3895633"/>
            <a:ext cx="3524152" cy="462101"/>
            <a:chOff x="184080" y="4377802"/>
            <a:chExt cx="4336746" cy="531523"/>
          </a:xfrm>
        </p:grpSpPr>
        <p:grpSp>
          <p:nvGrpSpPr>
            <p:cNvPr id="41" name="Group 40"/>
            <p:cNvGrpSpPr/>
            <p:nvPr/>
          </p:nvGrpSpPr>
          <p:grpSpPr>
            <a:xfrm>
              <a:off x="184080" y="4377802"/>
              <a:ext cx="1010802" cy="527416"/>
              <a:chOff x="184080" y="4448922"/>
              <a:chExt cx="1010802" cy="527416"/>
            </a:xfrm>
          </p:grpSpPr>
          <p:pic>
            <p:nvPicPr>
              <p:cNvPr id="52" name="Picture 51"/>
              <p:cNvPicPr>
                <a:picLocks noChangeAspect="1"/>
              </p:cNvPicPr>
              <p:nvPr/>
            </p:nvPicPr>
            <p:blipFill>
              <a:blip r:embed="rId17" cstate="print"/>
              <a:srcRect b="-4013"/>
              <a:stretch>
                <a:fillRect/>
              </a:stretch>
            </p:blipFill>
            <p:spPr bwMode="auto">
              <a:xfrm>
                <a:off x="184080" y="4448922"/>
                <a:ext cx="1010802" cy="527416"/>
              </a:xfrm>
              <a:prstGeom prst="rect">
                <a:avLst/>
              </a:prstGeom>
              <a:noFill/>
              <a:ln w="9525">
                <a:noFill/>
                <a:miter lim="800000"/>
                <a:headEnd/>
                <a:tailEnd/>
              </a:ln>
            </p:spPr>
          </p:pic>
          <p:pic>
            <p:nvPicPr>
              <p:cNvPr id="53" name="Picture 52"/>
              <p:cNvPicPr>
                <a:picLocks noChangeAspect="1"/>
              </p:cNvPicPr>
              <p:nvPr/>
            </p:nvPicPr>
            <p:blipFill>
              <a:blip r:embed="rId18"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42" name="Group 41"/>
            <p:cNvGrpSpPr/>
            <p:nvPr/>
          </p:nvGrpSpPr>
          <p:grpSpPr>
            <a:xfrm>
              <a:off x="2400043" y="4380286"/>
              <a:ext cx="1010802" cy="527416"/>
              <a:chOff x="2400043" y="4451406"/>
              <a:chExt cx="1010802" cy="527416"/>
            </a:xfrm>
          </p:grpSpPr>
          <p:pic>
            <p:nvPicPr>
              <p:cNvPr id="50" name="Picture 49"/>
              <p:cNvPicPr>
                <a:picLocks noChangeAspect="1"/>
              </p:cNvPicPr>
              <p:nvPr/>
            </p:nvPicPr>
            <p:blipFill>
              <a:blip r:embed="rId17" cstate="print"/>
              <a:srcRect b="-4013"/>
              <a:stretch>
                <a:fillRect/>
              </a:stretch>
            </p:blipFill>
            <p:spPr bwMode="auto">
              <a:xfrm>
                <a:off x="2400043" y="4451406"/>
                <a:ext cx="1010802" cy="527416"/>
              </a:xfrm>
              <a:prstGeom prst="rect">
                <a:avLst/>
              </a:prstGeom>
              <a:noFill/>
              <a:ln w="9525">
                <a:noFill/>
                <a:miter lim="800000"/>
                <a:headEnd/>
                <a:tailEnd/>
              </a:ln>
            </p:spPr>
          </p:pic>
          <p:pic>
            <p:nvPicPr>
              <p:cNvPr id="51" name="Picture 2" descr="https://encrypted-tbn0.gstatic.com/images?q=tbn:ANd9GcRgWtweeNVNot_dJ1JZ4fATg5X0qxTniN17Zry9UylCHUwXFy8KJQ"/>
              <p:cNvPicPr>
                <a:picLocks noChangeAspect="1" noChangeArrowheads="1"/>
              </p:cNvPicPr>
              <p:nvPr/>
            </p:nvPicPr>
            <p:blipFill>
              <a:blip r:embed="rId19" cstate="print"/>
              <a:srcRect/>
              <a:stretch>
                <a:fillRect/>
              </a:stretch>
            </p:blipFill>
            <p:spPr bwMode="auto">
              <a:xfrm>
                <a:off x="2576400" y="4585912"/>
                <a:ext cx="542437" cy="219842"/>
              </a:xfrm>
              <a:prstGeom prst="rect">
                <a:avLst/>
              </a:prstGeom>
              <a:noFill/>
            </p:spPr>
          </p:pic>
        </p:grpSp>
        <p:grpSp>
          <p:nvGrpSpPr>
            <p:cNvPr id="43" name="Group 42"/>
            <p:cNvGrpSpPr/>
            <p:nvPr/>
          </p:nvGrpSpPr>
          <p:grpSpPr>
            <a:xfrm>
              <a:off x="1286160" y="4378688"/>
              <a:ext cx="1010802" cy="527416"/>
              <a:chOff x="1286160" y="4449808"/>
              <a:chExt cx="1010802" cy="527416"/>
            </a:xfrm>
          </p:grpSpPr>
          <p:pic>
            <p:nvPicPr>
              <p:cNvPr id="48" name="Picture 47"/>
              <p:cNvPicPr>
                <a:picLocks noChangeAspect="1"/>
              </p:cNvPicPr>
              <p:nvPr/>
            </p:nvPicPr>
            <p:blipFill>
              <a:blip r:embed="rId17" cstate="print"/>
              <a:srcRect b="-4013"/>
              <a:stretch>
                <a:fillRect/>
              </a:stretch>
            </p:blipFill>
            <p:spPr bwMode="auto">
              <a:xfrm>
                <a:off x="1286160" y="4449808"/>
                <a:ext cx="1010802" cy="527416"/>
              </a:xfrm>
              <a:prstGeom prst="rect">
                <a:avLst/>
              </a:prstGeom>
              <a:noFill/>
              <a:ln w="9525">
                <a:noFill/>
                <a:miter lim="800000"/>
                <a:headEnd/>
                <a:tailEnd/>
              </a:ln>
            </p:spPr>
          </p:pic>
          <p:pic>
            <p:nvPicPr>
              <p:cNvPr id="49" name="Picture 48" descr="openstack_logo.jpg"/>
              <p:cNvPicPr>
                <a:picLocks noChangeAspect="1"/>
              </p:cNvPicPr>
              <p:nvPr/>
            </p:nvPicPr>
            <p:blipFill rotWithShape="1">
              <a:blip r:embed="rId20"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44" name="Group 43"/>
            <p:cNvGrpSpPr/>
            <p:nvPr/>
          </p:nvGrpSpPr>
          <p:grpSpPr>
            <a:xfrm>
              <a:off x="3510024" y="4381909"/>
              <a:ext cx="1010802" cy="527416"/>
              <a:chOff x="3510024" y="4453029"/>
              <a:chExt cx="1010802" cy="527416"/>
            </a:xfrm>
          </p:grpSpPr>
          <p:pic>
            <p:nvPicPr>
              <p:cNvPr id="45" name="Picture 44"/>
              <p:cNvPicPr>
                <a:picLocks noChangeAspect="1"/>
              </p:cNvPicPr>
              <p:nvPr/>
            </p:nvPicPr>
            <p:blipFill>
              <a:blip r:embed="rId17" cstate="print"/>
              <a:srcRect b="-4013"/>
              <a:stretch>
                <a:fillRect/>
              </a:stretch>
            </p:blipFill>
            <p:spPr bwMode="auto">
              <a:xfrm>
                <a:off x="3510024" y="4453029"/>
                <a:ext cx="1010802" cy="527416"/>
              </a:xfrm>
              <a:prstGeom prst="rect">
                <a:avLst/>
              </a:prstGeom>
              <a:noFill/>
              <a:ln w="9525">
                <a:noFill/>
                <a:miter lim="800000"/>
                <a:headEnd/>
                <a:tailEnd/>
              </a:ln>
            </p:spPr>
          </p:pic>
          <p:pic>
            <p:nvPicPr>
              <p:cNvPr id="46" name="Picture 45"/>
              <p:cNvPicPr>
                <a:picLocks noChangeAspect="1"/>
              </p:cNvPicPr>
              <p:nvPr/>
            </p:nvPicPr>
            <p:blipFill>
              <a:blip r:embed="rId21"/>
              <a:stretch>
                <a:fillRect/>
              </a:stretch>
            </p:blipFill>
            <p:spPr>
              <a:xfrm>
                <a:off x="3650837" y="4531964"/>
                <a:ext cx="327845" cy="327845"/>
              </a:xfrm>
              <a:prstGeom prst="rect">
                <a:avLst/>
              </a:prstGeom>
            </p:spPr>
          </p:pic>
          <p:sp>
            <p:nvSpPr>
              <p:cNvPr id="47" name="TextBox 46"/>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Tree>
    <p:extLst>
      <p:ext uri="{BB962C8B-B14F-4D97-AF65-F5344CB8AC3E}">
        <p14:creationId xmlns:p14="http://schemas.microsoft.com/office/powerpoint/2010/main" val="37985268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353462" y="243840"/>
            <a:ext cx="6048376" cy="753334"/>
          </a:xfrm>
        </p:spPr>
        <p:txBody>
          <a:bodyPr/>
          <a:lstStyle/>
          <a:p>
            <a:r>
              <a:rPr lang="en-US" sz="3200" b="1" dirty="0" smtClean="0"/>
              <a:t>BOSH?</a:t>
            </a:r>
            <a:endParaRPr lang="en-US" sz="3200" b="1" dirty="0"/>
          </a:p>
        </p:txBody>
      </p:sp>
      <p:pic>
        <p:nvPicPr>
          <p:cNvPr id="7170" name="Picture 2"/>
          <p:cNvPicPr>
            <a:picLocks noChangeAspect="1" noChangeArrowheads="1"/>
          </p:cNvPicPr>
          <p:nvPr/>
        </p:nvPicPr>
        <p:blipFill>
          <a:blip r:embed="rId3"/>
          <a:srcRect/>
          <a:stretch>
            <a:fillRect/>
          </a:stretch>
        </p:blipFill>
        <p:spPr bwMode="auto">
          <a:xfrm>
            <a:off x="913142" y="909482"/>
            <a:ext cx="6899275" cy="3547299"/>
          </a:xfrm>
          <a:prstGeom prst="rect">
            <a:avLst/>
          </a:prstGeom>
          <a:noFill/>
          <a:ln w="9525">
            <a:noFill/>
            <a:miter lim="800000"/>
            <a:headEnd/>
            <a:tailEnd/>
          </a:ln>
        </p:spPr>
      </p:pic>
    </p:spTree>
    <p:extLst>
      <p:ext uri="{BB962C8B-B14F-4D97-AF65-F5344CB8AC3E}">
        <p14:creationId xmlns:p14="http://schemas.microsoft.com/office/powerpoint/2010/main" val="2424066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Shape 445"/>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9" name="Shape 446"/>
          <p:cNvSpPr/>
          <p:nvPr/>
        </p:nvSpPr>
        <p:spPr>
          <a:xfrm>
            <a:off x="-13165" y="-130746"/>
            <a:ext cx="9170398"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10" name="Shape 447"/>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11" name="Shape 448"/>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12" name="Shape 449"/>
          <p:cNvSpPr txBox="1"/>
          <p:nvPr/>
        </p:nvSpPr>
        <p:spPr>
          <a:xfrm>
            <a:off x="618975" y="1499150"/>
            <a:ext cx="8295599" cy="3775199"/>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FFFFFF"/>
                </a:solidFill>
                <a:effectLst/>
                <a:uLnTx/>
                <a:uFillTx/>
              </a:rPr>
              <a:t>Here </a:t>
            </a:r>
            <a:r>
              <a:rPr kumimoji="0" lang="en" sz="2400" b="1" i="0" u="none" strike="noStrike" kern="0" cap="none" spc="0" normalizeH="0" baseline="0" noProof="0" dirty="0">
                <a:ln>
                  <a:noFill/>
                </a:ln>
                <a:solidFill>
                  <a:srgbClr val="FFFFFF"/>
                </a:solidFill>
                <a:effectLst/>
                <a:uLnTx/>
                <a:uFillTx/>
              </a:rPr>
              <a:t>are my servers</a:t>
            </a: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1371600" marR="0" lvl="0" indent="45720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a:ln>
                  <a:noFill/>
                </a:ln>
                <a:solidFill>
                  <a:srgbClr val="FFFFFF"/>
                </a:solidFill>
                <a:effectLst/>
                <a:uLnTx/>
                <a:uFillTx/>
              </a:rPr>
              <a:t>Go make them a cloud foundry</a:t>
            </a: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3200400" marR="0" lvl="0" indent="45720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a:ln>
                  <a:noFill/>
                </a:ln>
                <a:solidFill>
                  <a:srgbClr val="FFFFFF"/>
                </a:solidFill>
                <a:effectLst/>
                <a:uLnTx/>
                <a:uFillTx/>
              </a:rPr>
              <a:t>I do not care how</a:t>
            </a:r>
          </a:p>
        </p:txBody>
      </p:sp>
      <p:sp>
        <p:nvSpPr>
          <p:cNvPr id="13" name="Shape 450"/>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 sz="4200" b="1" i="0" u="none" strike="noStrike" kern="0" cap="none" spc="0" normalizeH="0" baseline="0" noProof="0">
                <a:ln>
                  <a:noFill/>
                </a:ln>
                <a:solidFill>
                  <a:srgbClr val="00AE9E"/>
                </a:solidFill>
                <a:effectLst/>
                <a:uLnTx/>
                <a:uFillTx/>
              </a:rPr>
              <a:t>Bosh Haiku</a:t>
            </a:r>
          </a:p>
        </p:txBody>
      </p:sp>
    </p:spTree>
    <p:extLst>
      <p:ext uri="{BB962C8B-B14F-4D97-AF65-F5344CB8AC3E}">
        <p14:creationId xmlns:p14="http://schemas.microsoft.com/office/powerpoint/2010/main" val="799043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7" name="Shape 877"/>
          <p:cNvSpPr/>
          <p:nvPr/>
        </p:nvSpPr>
        <p:spPr>
          <a:xfrm>
            <a:off x="536714" y="267128"/>
            <a:ext cx="3569269"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83" name="pasted-image.png"/>
          <p:cNvPicPr/>
          <p:nvPr/>
        </p:nvPicPr>
        <p:blipFill>
          <a:blip r:embed="rId2">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rgbClr val="FFFFFF"/>
                </a:solidFill>
                <a:uFill>
                  <a:solidFill>
                    <a:srgbClr val="4D4D4D"/>
                  </a:solidFill>
                </a:uFill>
                <a:latin typeface="Avenir Next"/>
                <a:ea typeface="Avenir Next"/>
                <a:cs typeface="Avenir Next"/>
                <a:sym typeface="Avenir Next"/>
              </a:rPr>
              <a:t>  </a:t>
            </a:r>
            <a:r>
              <a:rPr sz="1400" dirty="0">
                <a:solidFill>
                  <a:srgbClr val="FFFFFF"/>
                </a:solidFill>
                <a:uFill>
                  <a:solidFill>
                    <a:srgbClr val="4D4D4D"/>
                  </a:solidFill>
                </a:uFill>
                <a:latin typeface="Avenir Next"/>
                <a:ea typeface="Avenir Next"/>
                <a:cs typeface="Avenir Next"/>
                <a:sym typeface="Avenir Next"/>
              </a:rPr>
              <a:t>IaaS</a:t>
            </a:r>
          </a:p>
        </p:txBody>
      </p:sp>
      <p:sp>
        <p:nvSpPr>
          <p:cNvPr id="892" name="Shape 892"/>
          <p:cNvSpPr/>
          <p:nvPr/>
        </p:nvSpPr>
        <p:spPr>
          <a:xfrm>
            <a:off x="4153048" y="3676279"/>
            <a:ext cx="2015390" cy="320518"/>
          </a:xfrm>
          <a:prstGeom prst="roundRect">
            <a:avLst>
              <a:gd name="adj" fmla="val 13079"/>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chemeClr val="accent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919" name="Picture 918"/>
          <p:cNvPicPr/>
          <p:nvPr/>
        </p:nvPicPr>
        <p:blipFill>
          <a:blip r:embed="rId3">
            <a:extLst/>
          </a:blip>
          <a:stretch>
            <a:fillRect/>
          </a:stretch>
        </p:blipFill>
        <p:spPr>
          <a:xfrm>
            <a:off x="5459628" y="2750976"/>
            <a:ext cx="1353645" cy="449306"/>
          </a:xfrm>
          <a:prstGeom prst="rect">
            <a:avLst/>
          </a:prstGeom>
        </p:spPr>
      </p:pic>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grpSp>
        <p:nvGrpSpPr>
          <p:cNvPr id="52" name="Group 51"/>
          <p:cNvGrpSpPr/>
          <p:nvPr/>
        </p:nvGrpSpPr>
        <p:grpSpPr>
          <a:xfrm>
            <a:off x="4638224" y="4162563"/>
            <a:ext cx="3524152" cy="462101"/>
            <a:chOff x="184080" y="4377802"/>
            <a:chExt cx="4336746" cy="531523"/>
          </a:xfrm>
        </p:grpSpPr>
        <p:grpSp>
          <p:nvGrpSpPr>
            <p:cNvPr id="53" name="Group 52"/>
            <p:cNvGrpSpPr/>
            <p:nvPr/>
          </p:nvGrpSpPr>
          <p:grpSpPr>
            <a:xfrm>
              <a:off x="184080" y="4377802"/>
              <a:ext cx="1010802" cy="527416"/>
              <a:chOff x="184080" y="4448922"/>
              <a:chExt cx="1010802" cy="527416"/>
            </a:xfrm>
          </p:grpSpPr>
          <p:pic>
            <p:nvPicPr>
              <p:cNvPr id="64" name="Picture 63"/>
              <p:cNvPicPr>
                <a:picLocks noChangeAspect="1"/>
              </p:cNvPicPr>
              <p:nvPr/>
            </p:nvPicPr>
            <p:blipFill>
              <a:blip r:embed="rId4" cstate="print"/>
              <a:srcRect b="-4013"/>
              <a:stretch>
                <a:fillRect/>
              </a:stretch>
            </p:blipFill>
            <p:spPr bwMode="auto">
              <a:xfrm>
                <a:off x="184080" y="4448922"/>
                <a:ext cx="1010802" cy="527416"/>
              </a:xfrm>
              <a:prstGeom prst="rect">
                <a:avLst/>
              </a:prstGeom>
              <a:noFill/>
              <a:ln w="9525">
                <a:noFill/>
                <a:miter lim="800000"/>
                <a:headEnd/>
                <a:tailEnd/>
              </a:ln>
            </p:spPr>
          </p:pic>
          <p:pic>
            <p:nvPicPr>
              <p:cNvPr id="65" name="Picture 64"/>
              <p:cNvPicPr>
                <a:picLocks noChangeAspect="1"/>
              </p:cNvPicPr>
              <p:nvPr/>
            </p:nvPicPr>
            <p:blipFill>
              <a:blip r:embed="rId5"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54" name="Group 53"/>
            <p:cNvGrpSpPr/>
            <p:nvPr/>
          </p:nvGrpSpPr>
          <p:grpSpPr>
            <a:xfrm>
              <a:off x="2400043" y="4380286"/>
              <a:ext cx="1010802" cy="527416"/>
              <a:chOff x="2400043" y="4451406"/>
              <a:chExt cx="1010802" cy="527416"/>
            </a:xfrm>
          </p:grpSpPr>
          <p:pic>
            <p:nvPicPr>
              <p:cNvPr id="62" name="Picture 61"/>
              <p:cNvPicPr>
                <a:picLocks noChangeAspect="1"/>
              </p:cNvPicPr>
              <p:nvPr/>
            </p:nvPicPr>
            <p:blipFill>
              <a:blip r:embed="rId4" cstate="print"/>
              <a:srcRect b="-4013"/>
              <a:stretch>
                <a:fillRect/>
              </a:stretch>
            </p:blipFill>
            <p:spPr bwMode="auto">
              <a:xfrm>
                <a:off x="2400043" y="4451406"/>
                <a:ext cx="1010802" cy="527416"/>
              </a:xfrm>
              <a:prstGeom prst="rect">
                <a:avLst/>
              </a:prstGeom>
              <a:noFill/>
              <a:ln w="9525">
                <a:noFill/>
                <a:miter lim="800000"/>
                <a:headEnd/>
                <a:tailEnd/>
              </a:ln>
            </p:spPr>
          </p:pic>
          <p:pic>
            <p:nvPicPr>
              <p:cNvPr id="63" name="Picture 2" descr="https://encrypted-tbn0.gstatic.com/images?q=tbn:ANd9GcRgWtweeNVNot_dJ1JZ4fATg5X0qxTniN17Zry9UylCHUwXFy8KJQ"/>
              <p:cNvPicPr>
                <a:picLocks noChangeAspect="1" noChangeArrowheads="1"/>
              </p:cNvPicPr>
              <p:nvPr/>
            </p:nvPicPr>
            <p:blipFill>
              <a:blip r:embed="rId6" cstate="print"/>
              <a:srcRect/>
              <a:stretch>
                <a:fillRect/>
              </a:stretch>
            </p:blipFill>
            <p:spPr bwMode="auto">
              <a:xfrm>
                <a:off x="2576400" y="4585912"/>
                <a:ext cx="542437" cy="219842"/>
              </a:xfrm>
              <a:prstGeom prst="rect">
                <a:avLst/>
              </a:prstGeom>
              <a:noFill/>
            </p:spPr>
          </p:pic>
        </p:grpSp>
        <p:grpSp>
          <p:nvGrpSpPr>
            <p:cNvPr id="55" name="Group 54"/>
            <p:cNvGrpSpPr/>
            <p:nvPr/>
          </p:nvGrpSpPr>
          <p:grpSpPr>
            <a:xfrm>
              <a:off x="1286160" y="4378688"/>
              <a:ext cx="1010802" cy="527416"/>
              <a:chOff x="1286160" y="4449808"/>
              <a:chExt cx="1010802" cy="527416"/>
            </a:xfrm>
          </p:grpSpPr>
          <p:pic>
            <p:nvPicPr>
              <p:cNvPr id="60" name="Picture 59"/>
              <p:cNvPicPr>
                <a:picLocks noChangeAspect="1"/>
              </p:cNvPicPr>
              <p:nvPr/>
            </p:nvPicPr>
            <p:blipFill>
              <a:blip r:embed="rId4" cstate="print"/>
              <a:srcRect b="-4013"/>
              <a:stretch>
                <a:fillRect/>
              </a:stretch>
            </p:blipFill>
            <p:spPr bwMode="auto">
              <a:xfrm>
                <a:off x="1286160" y="4449808"/>
                <a:ext cx="1010802" cy="527416"/>
              </a:xfrm>
              <a:prstGeom prst="rect">
                <a:avLst/>
              </a:prstGeom>
              <a:noFill/>
              <a:ln w="9525">
                <a:noFill/>
                <a:miter lim="800000"/>
                <a:headEnd/>
                <a:tailEnd/>
              </a:ln>
            </p:spPr>
          </p:pic>
          <p:pic>
            <p:nvPicPr>
              <p:cNvPr id="61" name="Picture 60" descr="openstack_logo.jpg"/>
              <p:cNvPicPr>
                <a:picLocks noChangeAspect="1"/>
              </p:cNvPicPr>
              <p:nvPr/>
            </p:nvPicPr>
            <p:blipFill rotWithShape="1">
              <a:blip r:embed="rId7"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56" name="Group 55"/>
            <p:cNvGrpSpPr/>
            <p:nvPr/>
          </p:nvGrpSpPr>
          <p:grpSpPr>
            <a:xfrm>
              <a:off x="3510024" y="4381909"/>
              <a:ext cx="1010802" cy="527416"/>
              <a:chOff x="3510024" y="4453029"/>
              <a:chExt cx="1010802" cy="527416"/>
            </a:xfrm>
          </p:grpSpPr>
          <p:pic>
            <p:nvPicPr>
              <p:cNvPr id="57" name="Picture 56"/>
              <p:cNvPicPr>
                <a:picLocks noChangeAspect="1"/>
              </p:cNvPicPr>
              <p:nvPr/>
            </p:nvPicPr>
            <p:blipFill>
              <a:blip r:embed="rId4" cstate="print"/>
              <a:srcRect b="-4013"/>
              <a:stretch>
                <a:fillRect/>
              </a:stretch>
            </p:blipFill>
            <p:spPr bwMode="auto">
              <a:xfrm>
                <a:off x="3510024" y="4453029"/>
                <a:ext cx="1010802" cy="527416"/>
              </a:xfrm>
              <a:prstGeom prst="rect">
                <a:avLst/>
              </a:prstGeom>
              <a:noFill/>
              <a:ln w="9525">
                <a:noFill/>
                <a:miter lim="800000"/>
                <a:headEnd/>
                <a:tailEnd/>
              </a:ln>
            </p:spPr>
          </p:pic>
          <p:pic>
            <p:nvPicPr>
              <p:cNvPr id="58" name="Picture 57"/>
              <p:cNvPicPr>
                <a:picLocks noChangeAspect="1"/>
              </p:cNvPicPr>
              <p:nvPr/>
            </p:nvPicPr>
            <p:blipFill>
              <a:blip r:embed="rId8"/>
              <a:stretch>
                <a:fillRect/>
              </a:stretch>
            </p:blipFill>
            <p:spPr>
              <a:xfrm>
                <a:off x="3650837" y="4531964"/>
                <a:ext cx="327845" cy="327845"/>
              </a:xfrm>
              <a:prstGeom prst="rect">
                <a:avLst/>
              </a:prstGeom>
            </p:spPr>
          </p:pic>
          <p:sp>
            <p:nvSpPr>
              <p:cNvPr id="59" name="TextBox 58"/>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
        <p:nvSpPr>
          <p:cNvPr id="2" name="Rectangle 1"/>
          <p:cNvSpPr/>
          <p:nvPr/>
        </p:nvSpPr>
        <p:spPr>
          <a:xfrm>
            <a:off x="5533803"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Cloud Services</a:t>
            </a:r>
            <a:endParaRPr lang="en-US" sz="800" b="1" dirty="0">
              <a:solidFill>
                <a:schemeClr val="tx2"/>
              </a:solidFill>
            </a:endParaRPr>
          </a:p>
        </p:txBody>
      </p:sp>
      <p:sp>
        <p:nvSpPr>
          <p:cNvPr id="67" name="Rectangle 66"/>
          <p:cNvSpPr/>
          <p:nvPr/>
        </p:nvSpPr>
        <p:spPr>
          <a:xfrm>
            <a:off x="4202121" y="2814489"/>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Cassandra for Pivotal CF</a:t>
            </a:r>
            <a:endParaRPr lang="en-US" sz="800" b="1" dirty="0">
              <a:solidFill>
                <a:schemeClr val="tx2"/>
              </a:solidFill>
            </a:endParaRPr>
          </a:p>
        </p:txBody>
      </p:sp>
      <p:sp>
        <p:nvSpPr>
          <p:cNvPr id="68" name="Rectangle 67"/>
          <p:cNvSpPr/>
          <p:nvPr/>
        </p:nvSpPr>
        <p:spPr>
          <a:xfrm>
            <a:off x="4202121" y="3257087"/>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Elastic Search for Pivotal CF</a:t>
            </a:r>
            <a:endParaRPr lang="en-US" sz="800" b="1" dirty="0">
              <a:solidFill>
                <a:schemeClr val="tx2"/>
              </a:solidFill>
            </a:endParaRPr>
          </a:p>
        </p:txBody>
      </p:sp>
      <p:sp>
        <p:nvSpPr>
          <p:cNvPr id="69" name="Rectangle 68"/>
          <p:cNvSpPr/>
          <p:nvPr/>
        </p:nvSpPr>
        <p:spPr>
          <a:xfrm>
            <a:off x="5533803" y="3250332"/>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Mobile Services for Pivotal CF</a:t>
            </a:r>
            <a:endParaRPr lang="en-US" sz="800" b="1" dirty="0">
              <a:solidFill>
                <a:schemeClr val="tx2"/>
              </a:solidFill>
            </a:endParaRPr>
          </a:p>
        </p:txBody>
      </p:sp>
      <p:sp>
        <p:nvSpPr>
          <p:cNvPr id="70" name="Rectangle 69"/>
          <p:cNvSpPr/>
          <p:nvPr/>
        </p:nvSpPr>
        <p:spPr>
          <a:xfrm>
            <a:off x="5538576"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HD for Pivotal CF</a:t>
            </a:r>
            <a:endParaRPr lang="en-US" sz="800" b="1" dirty="0">
              <a:solidFill>
                <a:schemeClr val="tx2"/>
              </a:solidFill>
            </a:endParaRPr>
          </a:p>
        </p:txBody>
      </p:sp>
      <p:sp>
        <p:nvSpPr>
          <p:cNvPr id="71" name="Rectangle 70"/>
          <p:cNvSpPr/>
          <p:nvPr/>
        </p:nvSpPr>
        <p:spPr>
          <a:xfrm>
            <a:off x="6910095"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GitLab</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72" name="Rectangle 71"/>
          <p:cNvSpPr/>
          <p:nvPr/>
        </p:nvSpPr>
        <p:spPr>
          <a:xfrm>
            <a:off x="6910095"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CloudBees</a:t>
            </a:r>
            <a:r>
              <a:rPr lang="en-US" sz="800" b="1" dirty="0" smtClean="0">
                <a:solidFill>
                  <a:schemeClr val="tx2"/>
                </a:solidFill>
              </a:rPr>
              <a:t> Jenkins for Pivotal CF</a:t>
            </a:r>
            <a:endParaRPr lang="en-US" sz="800" b="1" dirty="0">
              <a:solidFill>
                <a:schemeClr val="tx2"/>
              </a:solidFill>
            </a:endParaRPr>
          </a:p>
        </p:txBody>
      </p:sp>
      <p:sp>
        <p:nvSpPr>
          <p:cNvPr id="73" name="Rectangle 72"/>
          <p:cNvSpPr/>
          <p:nvPr/>
        </p:nvSpPr>
        <p:spPr>
          <a:xfrm>
            <a:off x="4210559" y="236218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a:t>
            </a:r>
            <a:r>
              <a:rPr lang="en-US" sz="800" b="1" dirty="0" err="1" smtClean="0">
                <a:solidFill>
                  <a:schemeClr val="tx2"/>
                </a:solidFill>
              </a:rPr>
              <a:t>Redis</a:t>
            </a:r>
            <a:endParaRPr lang="en-US" sz="800" b="1" dirty="0">
              <a:solidFill>
                <a:schemeClr val="tx2"/>
              </a:solidFill>
            </a:endParaRPr>
          </a:p>
        </p:txBody>
      </p:sp>
      <p:sp>
        <p:nvSpPr>
          <p:cNvPr id="74" name="Rectangle 73"/>
          <p:cNvSpPr/>
          <p:nvPr/>
        </p:nvSpPr>
        <p:spPr>
          <a:xfrm>
            <a:off x="4210559" y="1919205"/>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Ops Metrics</a:t>
            </a:r>
            <a:endParaRPr lang="en-US" sz="800" b="1" dirty="0">
              <a:solidFill>
                <a:schemeClr val="tx2"/>
              </a:solidFill>
            </a:endParaRPr>
          </a:p>
        </p:txBody>
      </p:sp>
      <p:sp>
        <p:nvSpPr>
          <p:cNvPr id="75" name="Rectangle 74"/>
          <p:cNvSpPr/>
          <p:nvPr/>
        </p:nvSpPr>
        <p:spPr>
          <a:xfrm>
            <a:off x="4210559" y="145892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Elastic Runtime</a:t>
            </a:r>
            <a:endParaRPr lang="en-US" sz="800" b="1" dirty="0">
              <a:solidFill>
                <a:schemeClr val="tx2"/>
              </a:solidFill>
            </a:endParaRPr>
          </a:p>
        </p:txBody>
      </p:sp>
      <p:sp>
        <p:nvSpPr>
          <p:cNvPr id="76" name="Rectangle 75"/>
          <p:cNvSpPr/>
          <p:nvPr/>
        </p:nvSpPr>
        <p:spPr>
          <a:xfrm>
            <a:off x="5533803"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MYSQL for </a:t>
            </a:r>
          </a:p>
          <a:p>
            <a:pPr algn="ctr"/>
            <a:r>
              <a:rPr lang="en-US" sz="800" b="1" dirty="0" smtClean="0">
                <a:solidFill>
                  <a:schemeClr val="tx2"/>
                </a:solidFill>
              </a:rPr>
              <a:t>Pivotal CF</a:t>
            </a:r>
            <a:endParaRPr lang="en-US" sz="800" b="1" dirty="0">
              <a:solidFill>
                <a:schemeClr val="tx2"/>
              </a:solidFill>
            </a:endParaRPr>
          </a:p>
        </p:txBody>
      </p:sp>
      <p:sp>
        <p:nvSpPr>
          <p:cNvPr id="77" name="Rectangle 76"/>
          <p:cNvSpPr/>
          <p:nvPr/>
        </p:nvSpPr>
        <p:spPr>
          <a:xfrm>
            <a:off x="6884632"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App </a:t>
            </a:r>
            <a:r>
              <a:rPr lang="en-US" sz="800" b="1" dirty="0" err="1" smtClean="0">
                <a:solidFill>
                  <a:schemeClr val="tx2"/>
                </a:solidFill>
              </a:rPr>
              <a:t>Autoscaling</a:t>
            </a:r>
            <a:endParaRPr lang="en-US" sz="800" b="1" dirty="0">
              <a:solidFill>
                <a:schemeClr val="tx2"/>
              </a:solidFill>
            </a:endParaRPr>
          </a:p>
        </p:txBody>
      </p:sp>
      <p:sp>
        <p:nvSpPr>
          <p:cNvPr id="78" name="Rectangle 77"/>
          <p:cNvSpPr/>
          <p:nvPr/>
        </p:nvSpPr>
        <p:spPr>
          <a:xfrm>
            <a:off x="5538576" y="192536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RabbitMQ</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80" name="Rectangle 79"/>
          <p:cNvSpPr/>
          <p:nvPr/>
        </p:nvSpPr>
        <p:spPr>
          <a:xfrm>
            <a:off x="6910095" y="1934323"/>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Riak</a:t>
            </a:r>
            <a:r>
              <a:rPr lang="en-US" sz="800" b="1" dirty="0" smtClean="0">
                <a:solidFill>
                  <a:schemeClr val="tx2"/>
                </a:solidFill>
              </a:rPr>
              <a:t> CS for </a:t>
            </a:r>
          </a:p>
          <a:p>
            <a:pPr algn="ctr"/>
            <a:r>
              <a:rPr lang="en-US" sz="800" b="1" dirty="0" smtClean="0">
                <a:solidFill>
                  <a:schemeClr val="tx2"/>
                </a:solidFill>
              </a:rPr>
              <a:t>Pivotal CF</a:t>
            </a:r>
            <a:endParaRPr lang="en-US" sz="800" b="1" dirty="0">
              <a:solidFill>
                <a:schemeClr val="tx2"/>
              </a:solidFill>
            </a:endParaRPr>
          </a:p>
        </p:txBody>
      </p:sp>
      <p:sp>
        <p:nvSpPr>
          <p:cNvPr id="81" name="Rectangle 80"/>
          <p:cNvSpPr/>
          <p:nvPr/>
        </p:nvSpPr>
        <p:spPr>
          <a:xfrm>
            <a:off x="6910095" y="3245421"/>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a:t>
            </a:r>
            <a:r>
              <a:rPr lang="en-US" sz="800" b="1" dirty="0">
                <a:solidFill>
                  <a:schemeClr val="tx2"/>
                </a:solidFill>
              </a:rPr>
              <a:t>C</a:t>
            </a:r>
            <a:r>
              <a:rPr lang="en-US" sz="800" b="1" dirty="0" smtClean="0">
                <a:solidFill>
                  <a:schemeClr val="tx2"/>
                </a:solidFill>
              </a:rPr>
              <a:t>loud </a:t>
            </a:r>
          </a:p>
          <a:p>
            <a:pPr algn="ctr"/>
            <a:r>
              <a:rPr lang="en-US" sz="800" b="1" dirty="0" smtClean="0">
                <a:solidFill>
                  <a:schemeClr val="tx2"/>
                </a:solidFill>
              </a:rPr>
              <a:t>Data Flow</a:t>
            </a:r>
            <a:endParaRPr lang="en-US" sz="800" b="1" dirty="0">
              <a:solidFill>
                <a:schemeClr val="tx2"/>
              </a:solidFill>
            </a:endParaRPr>
          </a:p>
        </p:txBody>
      </p:sp>
      <p:pic>
        <p:nvPicPr>
          <p:cNvPr id="82" name="Picture 81"/>
          <p:cNvPicPr/>
          <p:nvPr/>
        </p:nvPicPr>
        <p:blipFill>
          <a:blip r:embed="rId3">
            <a:extLst/>
          </a:blip>
          <a:stretch>
            <a:fillRect/>
          </a:stretch>
        </p:blipFill>
        <p:spPr>
          <a:xfrm>
            <a:off x="4119007" y="1379150"/>
            <a:ext cx="1353645" cy="449307"/>
          </a:xfrm>
          <a:prstGeom prst="rect">
            <a:avLst/>
          </a:prstGeom>
        </p:spPr>
      </p:pic>
      <p:pic>
        <p:nvPicPr>
          <p:cNvPr id="83" name="Picture 82"/>
          <p:cNvPicPr/>
          <p:nvPr/>
        </p:nvPicPr>
        <p:blipFill>
          <a:blip r:embed="rId9">
            <a:extLst/>
          </a:blip>
          <a:stretch>
            <a:fillRect/>
          </a:stretch>
        </p:blipFill>
        <p:spPr>
          <a:xfrm>
            <a:off x="5436525" y="1387651"/>
            <a:ext cx="1349731" cy="449307"/>
          </a:xfrm>
          <a:prstGeom prst="rect">
            <a:avLst/>
          </a:prstGeom>
        </p:spPr>
      </p:pic>
      <p:pic>
        <p:nvPicPr>
          <p:cNvPr id="84" name="Picture 83"/>
          <p:cNvPicPr/>
          <p:nvPr/>
        </p:nvPicPr>
        <p:blipFill>
          <a:blip r:embed="rId3">
            <a:extLst/>
          </a:blip>
          <a:stretch>
            <a:fillRect/>
          </a:stretch>
        </p:blipFill>
        <p:spPr>
          <a:xfrm>
            <a:off x="4121033" y="1869865"/>
            <a:ext cx="1353645" cy="449307"/>
          </a:xfrm>
          <a:prstGeom prst="rect">
            <a:avLst/>
          </a:prstGeom>
        </p:spPr>
      </p:pic>
      <p:pic>
        <p:nvPicPr>
          <p:cNvPr id="85" name="Picture 84"/>
          <p:cNvPicPr/>
          <p:nvPr/>
        </p:nvPicPr>
        <p:blipFill>
          <a:blip r:embed="rId3">
            <a:extLst/>
          </a:blip>
          <a:stretch>
            <a:fillRect/>
          </a:stretch>
        </p:blipFill>
        <p:spPr>
          <a:xfrm>
            <a:off x="4105983" y="2301669"/>
            <a:ext cx="1353645" cy="449307"/>
          </a:xfrm>
          <a:prstGeom prst="rect">
            <a:avLst/>
          </a:prstGeom>
        </p:spPr>
      </p:pic>
      <p:pic>
        <p:nvPicPr>
          <p:cNvPr id="86" name="Picture 85"/>
          <p:cNvPicPr/>
          <p:nvPr/>
        </p:nvPicPr>
        <p:blipFill>
          <a:blip r:embed="rId3">
            <a:extLst/>
          </a:blip>
          <a:stretch>
            <a:fillRect/>
          </a:stretch>
        </p:blipFill>
        <p:spPr>
          <a:xfrm>
            <a:off x="4125133" y="2750976"/>
            <a:ext cx="1353645" cy="449306"/>
          </a:xfrm>
          <a:prstGeom prst="rect">
            <a:avLst/>
          </a:prstGeom>
        </p:spPr>
      </p:pic>
      <p:pic>
        <p:nvPicPr>
          <p:cNvPr id="87" name="Picture 86"/>
          <p:cNvPicPr/>
          <p:nvPr/>
        </p:nvPicPr>
        <p:blipFill>
          <a:blip r:embed="rId3">
            <a:extLst/>
          </a:blip>
          <a:stretch>
            <a:fillRect/>
          </a:stretch>
        </p:blipFill>
        <p:spPr>
          <a:xfrm>
            <a:off x="4125133" y="3197189"/>
            <a:ext cx="1353645" cy="449307"/>
          </a:xfrm>
          <a:prstGeom prst="rect">
            <a:avLst/>
          </a:prstGeom>
        </p:spPr>
      </p:pic>
      <p:pic>
        <p:nvPicPr>
          <p:cNvPr id="88" name="Picture 87"/>
          <p:cNvPicPr/>
          <p:nvPr/>
        </p:nvPicPr>
        <p:blipFill>
          <a:blip r:embed="rId3">
            <a:extLst/>
          </a:blip>
          <a:stretch>
            <a:fillRect/>
          </a:stretch>
        </p:blipFill>
        <p:spPr>
          <a:xfrm>
            <a:off x="5445643" y="3194151"/>
            <a:ext cx="1353645" cy="449306"/>
          </a:xfrm>
          <a:prstGeom prst="rect">
            <a:avLst/>
          </a:prstGeom>
        </p:spPr>
      </p:pic>
      <p:pic>
        <p:nvPicPr>
          <p:cNvPr id="89" name="Picture 88"/>
          <p:cNvPicPr/>
          <p:nvPr/>
        </p:nvPicPr>
        <p:blipFill>
          <a:blip r:embed="rId3">
            <a:extLst/>
          </a:blip>
          <a:stretch>
            <a:fillRect/>
          </a:stretch>
        </p:blipFill>
        <p:spPr>
          <a:xfrm>
            <a:off x="5444009" y="2319172"/>
            <a:ext cx="1369262" cy="449307"/>
          </a:xfrm>
          <a:prstGeom prst="rect">
            <a:avLst/>
          </a:prstGeom>
        </p:spPr>
      </p:pic>
      <p:pic>
        <p:nvPicPr>
          <p:cNvPr id="90" name="Picture 89"/>
          <p:cNvPicPr/>
          <p:nvPr/>
        </p:nvPicPr>
        <p:blipFill>
          <a:blip r:embed="rId3">
            <a:extLst/>
          </a:blip>
          <a:stretch>
            <a:fillRect/>
          </a:stretch>
        </p:blipFill>
        <p:spPr>
          <a:xfrm>
            <a:off x="5452963" y="1868597"/>
            <a:ext cx="1353645" cy="449307"/>
          </a:xfrm>
          <a:prstGeom prst="rect">
            <a:avLst/>
          </a:prstGeom>
        </p:spPr>
      </p:pic>
      <p:pic>
        <p:nvPicPr>
          <p:cNvPr id="91" name="Picture 90"/>
          <p:cNvPicPr/>
          <p:nvPr/>
        </p:nvPicPr>
        <p:blipFill>
          <a:blip r:embed="rId3">
            <a:extLst/>
          </a:blip>
          <a:stretch>
            <a:fillRect/>
          </a:stretch>
        </p:blipFill>
        <p:spPr>
          <a:xfrm>
            <a:off x="6786256" y="1364786"/>
            <a:ext cx="1353645" cy="545831"/>
          </a:xfrm>
          <a:prstGeom prst="rect">
            <a:avLst/>
          </a:prstGeom>
        </p:spPr>
      </p:pic>
      <p:pic>
        <p:nvPicPr>
          <p:cNvPr id="92" name="Picture 91"/>
          <p:cNvPicPr/>
          <p:nvPr/>
        </p:nvPicPr>
        <p:blipFill>
          <a:blip r:embed="rId3">
            <a:extLst/>
          </a:blip>
          <a:stretch>
            <a:fillRect/>
          </a:stretch>
        </p:blipFill>
        <p:spPr>
          <a:xfrm>
            <a:off x="6832716" y="1884993"/>
            <a:ext cx="1353645" cy="449306"/>
          </a:xfrm>
          <a:prstGeom prst="rect">
            <a:avLst/>
          </a:prstGeom>
        </p:spPr>
      </p:pic>
      <p:pic>
        <p:nvPicPr>
          <p:cNvPr id="93" name="Picture 92"/>
          <p:cNvPicPr/>
          <p:nvPr/>
        </p:nvPicPr>
        <p:blipFill>
          <a:blip r:embed="rId3">
            <a:extLst/>
          </a:blip>
          <a:stretch>
            <a:fillRect/>
          </a:stretch>
        </p:blipFill>
        <p:spPr>
          <a:xfrm>
            <a:off x="6841065" y="2294967"/>
            <a:ext cx="1353645" cy="449307"/>
          </a:xfrm>
          <a:prstGeom prst="rect">
            <a:avLst/>
          </a:prstGeom>
        </p:spPr>
      </p:pic>
      <p:pic>
        <p:nvPicPr>
          <p:cNvPr id="94" name="Picture 93"/>
          <p:cNvPicPr/>
          <p:nvPr/>
        </p:nvPicPr>
        <p:blipFill>
          <a:blip r:embed="rId3">
            <a:extLst/>
          </a:blip>
          <a:stretch>
            <a:fillRect/>
          </a:stretch>
        </p:blipFill>
        <p:spPr>
          <a:xfrm>
            <a:off x="6837109" y="2736876"/>
            <a:ext cx="1353645" cy="449307"/>
          </a:xfrm>
          <a:prstGeom prst="rect">
            <a:avLst/>
          </a:prstGeom>
        </p:spPr>
      </p:pic>
      <p:pic>
        <p:nvPicPr>
          <p:cNvPr id="95" name="Picture 94"/>
          <p:cNvPicPr/>
          <p:nvPr/>
        </p:nvPicPr>
        <p:blipFill>
          <a:blip r:embed="rId3">
            <a:extLst/>
          </a:blip>
          <a:stretch>
            <a:fillRect/>
          </a:stretch>
        </p:blipFill>
        <p:spPr>
          <a:xfrm>
            <a:off x="6841065" y="3186183"/>
            <a:ext cx="1353645" cy="449307"/>
          </a:xfrm>
          <a:prstGeom prst="rect">
            <a:avLst/>
          </a:prstGeom>
        </p:spPr>
      </p:pic>
    </p:spTree>
    <p:extLst>
      <p:ext uri="{BB962C8B-B14F-4D97-AF65-F5344CB8AC3E}">
        <p14:creationId xmlns:p14="http://schemas.microsoft.com/office/powerpoint/2010/main" val="32817495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0"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0"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0"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0"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0"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0"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animBg="1" advAuto="0"/>
      <p:bldP spid="935" grpId="0" animBg="1" advAuto="0"/>
      <p:bldP spid="936" grpId="0" animBg="1" advAuto="0"/>
      <p:bldP spid="937" grpId="0" animBg="1" advAuto="0"/>
      <p:bldP spid="938" grpId="0" animBg="1" advAuto="0"/>
      <p:bldP spid="939" grpId="0" animBg="1" advAuto="0"/>
      <p:bldP spid="940" grpId="0" animBg="1" advAuto="0"/>
      <p:bldP spid="941" grpId="0" animBg="1" advAuto="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0798321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smtClean="0">
                <a:solidFill>
                  <a:srgbClr val="F27C3A"/>
                </a:solidFill>
              </a:rPr>
              <a:t>Multi-tenancy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2526423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Orgs, Spaces, Users &amp; Quotas</a:t>
            </a:r>
            <a:endParaRPr sz="2800" dirty="0">
              <a:solidFill>
                <a:srgbClr val="007CA2"/>
              </a:solidFill>
              <a:uFill>
                <a:solidFill>
                  <a:srgbClr val="2C95DD"/>
                </a:solidFill>
              </a:uFill>
            </a:endParaRP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extLst>
      <p:ext uri="{BB962C8B-B14F-4D97-AF65-F5344CB8AC3E}">
        <p14:creationId xmlns:p14="http://schemas.microsoft.com/office/powerpoint/2010/main" val="4735513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2643200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ight Arrow 56"/>
          <p:cNvSpPr/>
          <p:nvPr/>
        </p:nvSpPr>
        <p:spPr>
          <a:xfrm>
            <a:off x="2328863" y="1541463"/>
            <a:ext cx="1303337"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51202" name="Title 1"/>
          <p:cNvSpPr>
            <a:spLocks noGrp="1"/>
          </p:cNvSpPr>
          <p:nvPr>
            <p:ph type="title"/>
          </p:nvPr>
        </p:nvSpPr>
        <p:spPr>
          <a:xfrm>
            <a:off x="2381552" y="155575"/>
            <a:ext cx="4380895" cy="857250"/>
          </a:xfrm>
        </p:spPr>
        <p:txBody>
          <a:bodyPr/>
          <a:lstStyle/>
          <a:p>
            <a:pPr>
              <a:defRPr sz="1800">
                <a:solidFill>
                  <a:srgbClr val="000000"/>
                </a:solidFill>
                <a:uFillTx/>
              </a:defRPr>
            </a:pPr>
            <a:r>
              <a:rPr lang="en-US" sz="3200" dirty="0">
                <a:solidFill>
                  <a:srgbClr val="2C95DD"/>
                </a:solidFill>
              </a:rPr>
              <a:t>P</a:t>
            </a:r>
            <a:r>
              <a:rPr lang="en-US" sz="3200" dirty="0" smtClean="0">
                <a:solidFill>
                  <a:srgbClr val="2C95DD"/>
                </a:solidFill>
              </a:rPr>
              <a:t>ushing an Application</a:t>
            </a:r>
            <a:endParaRPr lang="en-US" sz="3200" dirty="0">
              <a:solidFill>
                <a:srgbClr val="2C95DD"/>
              </a:solidFill>
            </a:endParaRPr>
          </a:p>
        </p:txBody>
      </p:sp>
      <p:pic>
        <p:nvPicPr>
          <p:cNvPr id="51203" name="Picture 210" descr="ICON_Person_Q3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8" y="1541463"/>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Rounded Rectangle 59"/>
          <p:cNvSpPr/>
          <p:nvPr/>
        </p:nvSpPr>
        <p:spPr>
          <a:xfrm>
            <a:off x="3630613" y="1012825"/>
            <a:ext cx="5170487" cy="338772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2" tIns="0" rIns="91432" bIns="0" anchor="b"/>
          <a:lstStyle/>
          <a:p>
            <a:pPr algn="ctr">
              <a:defRPr/>
            </a:pPr>
            <a:endParaRPr lang="en-US" sz="1600" dirty="0">
              <a:solidFill>
                <a:srgbClr val="008881"/>
              </a:solidFill>
            </a:endParaRPr>
          </a:p>
        </p:txBody>
      </p:sp>
      <p:sp>
        <p:nvSpPr>
          <p:cNvPr id="61" name="TextBox 60"/>
          <p:cNvSpPr txBox="1">
            <a:spLocks noChangeArrowheads="1"/>
          </p:cNvSpPr>
          <p:nvPr/>
        </p:nvSpPr>
        <p:spPr bwMode="auto">
          <a:xfrm>
            <a:off x="238125" y="1581150"/>
            <a:ext cx="17462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1313" indent="-341313"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Tx/>
              <a:buAutoNum type="circleNumDbPlain"/>
            </a:pPr>
            <a:r>
              <a:rPr lang="en-US" sz="1800">
                <a:solidFill>
                  <a:schemeClr val="bg2"/>
                </a:solidFill>
              </a:rPr>
              <a:t>Upload app bits and metadata</a:t>
            </a:r>
          </a:p>
        </p:txBody>
      </p:sp>
      <p:sp>
        <p:nvSpPr>
          <p:cNvPr id="51206" name="TextBox 61"/>
          <p:cNvSpPr txBox="1">
            <a:spLocks noChangeArrowheads="1"/>
          </p:cNvSpPr>
          <p:nvPr/>
        </p:nvSpPr>
        <p:spPr bwMode="auto">
          <a:xfrm>
            <a:off x="2362200" y="1638300"/>
            <a:ext cx="1003300" cy="306388"/>
          </a:xfrm>
          <a:prstGeom prst="rect">
            <a:avLst/>
          </a:prstGeom>
          <a:noFill/>
          <a:ln>
            <a:noFill/>
          </a:ln>
          <a:effectLst>
            <a:outerShdw dist="12700" sx="999" sy="999"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solidFill>
                  <a:schemeClr val="bg1"/>
                </a:solidFill>
              </a:rPr>
              <a:t>push app</a:t>
            </a:r>
            <a:endParaRPr lang="en-US" sz="1400" i="1">
              <a:solidFill>
                <a:schemeClr val="bg1"/>
              </a:solidFill>
            </a:endParaRPr>
          </a:p>
        </p:txBody>
      </p:sp>
      <p:sp>
        <p:nvSpPr>
          <p:cNvPr id="51207" name="Rounded Rectangle 62"/>
          <p:cNvSpPr>
            <a:spLocks noChangeArrowheads="1"/>
          </p:cNvSpPr>
          <p:nvPr/>
        </p:nvSpPr>
        <p:spPr bwMode="auto">
          <a:xfrm rot="-5400000">
            <a:off x="2262981" y="2520157"/>
            <a:ext cx="3387725" cy="373062"/>
          </a:xfrm>
          <a:prstGeom prst="roundRect">
            <a:avLst>
              <a:gd name="adj" fmla="val 8685"/>
            </a:avLst>
          </a:prstGeom>
          <a:solidFill>
            <a:srgbClr val="0A1831">
              <a:alpha val="25098"/>
            </a:srgbClr>
          </a:solidFill>
          <a:ln>
            <a:noFill/>
          </a:ln>
          <a:extLst>
            <a:ext uri="{91240B29-F687-4f45-9708-019B960494DF}">
              <a14:hiddenLine xmlns:a14="http://schemas.microsoft.com/office/drawing/2010/main" w="41275">
                <a:solidFill>
                  <a:srgbClr val="000000"/>
                </a:solidFill>
                <a:round/>
                <a:headEnd/>
                <a:tailEnd/>
              </a14:hiddenLine>
            </a:ext>
          </a:extLst>
        </p:spPr>
        <p:txBody>
          <a:bodyPr wrap="none" lIns="0" tIns="0" rIns="0" bIns="0" anchor="ctr"/>
          <a:lstStyle/>
          <a:p>
            <a:pPr algn="ctr"/>
            <a:r>
              <a:rPr lang="en-US" sz="1600">
                <a:solidFill>
                  <a:srgbClr val="F2F2F2"/>
                </a:solidFill>
                <a:latin typeface="Calibri" charset="0"/>
              </a:rPr>
              <a:t>Router</a:t>
            </a:r>
          </a:p>
        </p:txBody>
      </p:sp>
      <p:sp>
        <p:nvSpPr>
          <p:cNvPr id="64" name="TextBox 63"/>
          <p:cNvSpPr txBox="1">
            <a:spLocks noChangeArrowheads="1"/>
          </p:cNvSpPr>
          <p:nvPr/>
        </p:nvSpPr>
        <p:spPr bwMode="auto">
          <a:xfrm>
            <a:off x="238125" y="2454275"/>
            <a:ext cx="3217863"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1313" indent="-341313"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50000"/>
              </a:lnSpc>
              <a:buFontTx/>
              <a:buAutoNum type="circleNumDbPlain" startAt="2"/>
            </a:pPr>
            <a:r>
              <a:rPr lang="en-US" sz="1800">
                <a:solidFill>
                  <a:schemeClr val="bg2"/>
                </a:solidFill>
              </a:rPr>
              <a:t>Create and bind services</a:t>
            </a:r>
          </a:p>
          <a:p>
            <a:pPr eaLnBrk="1" hangingPunct="1">
              <a:lnSpc>
                <a:spcPct val="150000"/>
              </a:lnSpc>
              <a:buFontTx/>
              <a:buAutoNum type="circleNumDbPlain" startAt="2"/>
            </a:pPr>
            <a:r>
              <a:rPr lang="en-US" sz="1800">
                <a:solidFill>
                  <a:schemeClr val="bg2"/>
                </a:solidFill>
              </a:rPr>
              <a:t>Stage application</a:t>
            </a:r>
          </a:p>
          <a:p>
            <a:pPr eaLnBrk="1" hangingPunct="1">
              <a:lnSpc>
                <a:spcPct val="150000"/>
              </a:lnSpc>
              <a:buFontTx/>
              <a:buAutoNum type="circleNumDbPlain" startAt="2"/>
            </a:pPr>
            <a:r>
              <a:rPr lang="en-US" sz="1800">
                <a:solidFill>
                  <a:schemeClr val="bg2"/>
                </a:solidFill>
              </a:rPr>
              <a:t>Deploy application</a:t>
            </a:r>
          </a:p>
          <a:p>
            <a:pPr eaLnBrk="1" hangingPunct="1">
              <a:lnSpc>
                <a:spcPct val="150000"/>
              </a:lnSpc>
              <a:buFontTx/>
              <a:buAutoNum type="circleNumDbPlain" startAt="2"/>
            </a:pPr>
            <a:r>
              <a:rPr lang="en-US" sz="1800">
                <a:solidFill>
                  <a:schemeClr val="bg2"/>
                </a:solidFill>
              </a:rPr>
              <a:t>Manage application health</a:t>
            </a:r>
          </a:p>
        </p:txBody>
      </p:sp>
      <p:sp>
        <p:nvSpPr>
          <p:cNvPr id="65" name="Oval 42"/>
          <p:cNvSpPr/>
          <p:nvPr/>
        </p:nvSpPr>
        <p:spPr>
          <a:xfrm>
            <a:off x="3841750" y="2174875"/>
            <a:ext cx="230188" cy="231775"/>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66" name="Rounded Rectangle 65"/>
          <p:cNvSpPr>
            <a:spLocks noChangeArrowheads="1"/>
          </p:cNvSpPr>
          <p:nvPr/>
        </p:nvSpPr>
        <p:spPr bwMode="auto">
          <a:xfrm>
            <a:off x="4294188" y="1498600"/>
            <a:ext cx="1533525" cy="442913"/>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08" tIns="0" rIns="0" bIns="0" anchor="ctr"/>
          <a:lstStyle/>
          <a:p>
            <a:pPr>
              <a:defRPr/>
            </a:pPr>
            <a:r>
              <a:rPr lang="en-US" sz="1200" b="1" dirty="0">
                <a:solidFill>
                  <a:schemeClr val="bg1"/>
                </a:solidFill>
              </a:rPr>
              <a:t>Blobstore</a:t>
            </a:r>
          </a:p>
        </p:txBody>
      </p:sp>
      <p:sp>
        <p:nvSpPr>
          <p:cNvPr id="67" name="Oval 194"/>
          <p:cNvSpPr/>
          <p:nvPr/>
        </p:nvSpPr>
        <p:spPr>
          <a:xfrm>
            <a:off x="4357688" y="1612900"/>
            <a:ext cx="206375" cy="215900"/>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68" name="Rounded Rectangle 67"/>
          <p:cNvSpPr>
            <a:spLocks noChangeArrowheads="1"/>
          </p:cNvSpPr>
          <p:nvPr/>
        </p:nvSpPr>
        <p:spPr bwMode="auto">
          <a:xfrm>
            <a:off x="6096000" y="1498600"/>
            <a:ext cx="2590800" cy="442913"/>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08" tIns="0" rIns="0" bIns="0" anchor="ctr"/>
          <a:lstStyle/>
          <a:p>
            <a:pPr>
              <a:defRPr/>
            </a:pPr>
            <a:r>
              <a:rPr lang="en-US" sz="1200" b="1" dirty="0">
                <a:solidFill>
                  <a:schemeClr val="bg1"/>
                </a:solidFill>
              </a:rPr>
              <a:t>DB</a:t>
            </a:r>
          </a:p>
        </p:txBody>
      </p:sp>
      <p:sp>
        <p:nvSpPr>
          <p:cNvPr id="69" name="Oval 194"/>
          <p:cNvSpPr/>
          <p:nvPr/>
        </p:nvSpPr>
        <p:spPr>
          <a:xfrm>
            <a:off x="6159500" y="1612900"/>
            <a:ext cx="206375" cy="215900"/>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cxnSp>
        <p:nvCxnSpPr>
          <p:cNvPr id="70" name="Straight Connector 69"/>
          <p:cNvCxnSpPr/>
          <p:nvPr/>
        </p:nvCxnSpPr>
        <p:spPr>
          <a:xfrm flipH="1">
            <a:off x="6159500" y="1946275"/>
            <a:ext cx="698500" cy="46037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6" idx="2"/>
          </p:cNvCxnSpPr>
          <p:nvPr/>
        </p:nvCxnSpPr>
        <p:spPr>
          <a:xfrm>
            <a:off x="5060950" y="1941513"/>
            <a:ext cx="654050" cy="46513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72" name="Right Arrow 71"/>
          <p:cNvSpPr/>
          <p:nvPr/>
        </p:nvSpPr>
        <p:spPr>
          <a:xfrm>
            <a:off x="6707188" y="2203450"/>
            <a:ext cx="438150" cy="20161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73" name="Right Arrow 72"/>
          <p:cNvSpPr/>
          <p:nvPr/>
        </p:nvSpPr>
        <p:spPr>
          <a:xfrm rot="10800000">
            <a:off x="6721475" y="2408238"/>
            <a:ext cx="438150" cy="201612"/>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grpSp>
        <p:nvGrpSpPr>
          <p:cNvPr id="51218" name="Group 73"/>
          <p:cNvGrpSpPr>
            <a:grpSpLocks/>
          </p:cNvGrpSpPr>
          <p:nvPr/>
        </p:nvGrpSpPr>
        <p:grpSpPr bwMode="auto">
          <a:xfrm>
            <a:off x="5181600" y="2185988"/>
            <a:ext cx="1533525" cy="442912"/>
            <a:chOff x="5181600" y="2326964"/>
            <a:chExt cx="1533402" cy="443726"/>
          </a:xfrm>
        </p:grpSpPr>
        <p:sp>
          <p:nvSpPr>
            <p:cNvPr id="75" name="Rounded Rectangle 74"/>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chemeClr val="bg1"/>
                  </a:solidFill>
                </a:rPr>
                <a:t>Cloud Controller</a:t>
              </a:r>
            </a:p>
          </p:txBody>
        </p:sp>
        <p:sp>
          <p:nvSpPr>
            <p:cNvPr id="76" name="Rectangle 76"/>
            <p:cNvSpPr/>
            <p:nvPr/>
          </p:nvSpPr>
          <p:spPr>
            <a:xfrm>
              <a:off x="5257794" y="2430341"/>
              <a:ext cx="198422" cy="265600"/>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nvGrpSpPr>
          <p:cNvPr id="51219" name="Group 76"/>
          <p:cNvGrpSpPr>
            <a:grpSpLocks/>
          </p:cNvGrpSpPr>
          <p:nvPr/>
        </p:nvGrpSpPr>
        <p:grpSpPr bwMode="auto">
          <a:xfrm>
            <a:off x="7153275" y="2185988"/>
            <a:ext cx="1533525" cy="442912"/>
            <a:chOff x="7153397" y="2326964"/>
            <a:chExt cx="1533402" cy="443726"/>
          </a:xfrm>
        </p:grpSpPr>
        <p:sp>
          <p:nvSpPr>
            <p:cNvPr id="78" name="Rounded Rectangle 77"/>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chemeClr val="bg1"/>
                  </a:solidFill>
                </a:rPr>
                <a:t>Service Broker Node(s)</a:t>
              </a:r>
            </a:p>
          </p:txBody>
        </p:sp>
        <p:sp>
          <p:nvSpPr>
            <p:cNvPr id="79" name="Rectangle 175"/>
            <p:cNvSpPr/>
            <p:nvPr/>
          </p:nvSpPr>
          <p:spPr>
            <a:xfrm>
              <a:off x="7215305" y="2435112"/>
              <a:ext cx="226994" cy="227429"/>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nvGrpSpPr>
          <p:cNvPr id="51220" name="Group 79"/>
          <p:cNvGrpSpPr>
            <a:grpSpLocks/>
          </p:cNvGrpSpPr>
          <p:nvPr/>
        </p:nvGrpSpPr>
        <p:grpSpPr bwMode="auto">
          <a:xfrm>
            <a:off x="6596063" y="3521075"/>
            <a:ext cx="1098550" cy="781050"/>
            <a:chOff x="5412945" y="3105151"/>
            <a:chExt cx="1099435" cy="781049"/>
          </a:xfrm>
        </p:grpSpPr>
        <p:sp>
          <p:nvSpPr>
            <p:cNvPr id="81" name="Rounded Rectangle 8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lstStyle/>
            <a:p>
              <a:pPr>
                <a:defRPr/>
              </a:pPr>
              <a:r>
                <a:rPr lang="en-US" sz="1200" b="1" dirty="0">
                  <a:solidFill>
                    <a:schemeClr val="bg1"/>
                  </a:solidFill>
                </a:rPr>
                <a:t>DEA</a:t>
              </a:r>
            </a:p>
          </p:txBody>
        </p:sp>
        <p:sp>
          <p:nvSpPr>
            <p:cNvPr id="82" name="Oval 170"/>
            <p:cNvSpPr/>
            <p:nvPr/>
          </p:nvSpPr>
          <p:spPr>
            <a:xfrm>
              <a:off x="5476496" y="3213101"/>
              <a:ext cx="225607" cy="222250"/>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nvGrpSpPr>
          <p:cNvPr id="51221" name="Group 82"/>
          <p:cNvGrpSpPr>
            <a:grpSpLocks/>
          </p:cNvGrpSpPr>
          <p:nvPr/>
        </p:nvGrpSpPr>
        <p:grpSpPr bwMode="auto">
          <a:xfrm>
            <a:off x="6900863" y="3400425"/>
            <a:ext cx="1098550" cy="781050"/>
            <a:chOff x="5412945" y="3105151"/>
            <a:chExt cx="1099435" cy="781049"/>
          </a:xfrm>
        </p:grpSpPr>
        <p:sp>
          <p:nvSpPr>
            <p:cNvPr id="84" name="Rounded Rectangle 8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lstStyle/>
            <a:p>
              <a:pPr>
                <a:defRPr/>
              </a:pPr>
              <a:r>
                <a:rPr lang="en-US" sz="1200" b="1" dirty="0">
                  <a:solidFill>
                    <a:schemeClr val="bg1"/>
                  </a:solidFill>
                </a:rPr>
                <a:t>DEA</a:t>
              </a:r>
            </a:p>
          </p:txBody>
        </p:sp>
        <p:sp>
          <p:nvSpPr>
            <p:cNvPr id="85" name="Oval 170"/>
            <p:cNvSpPr/>
            <p:nvPr/>
          </p:nvSpPr>
          <p:spPr>
            <a:xfrm>
              <a:off x="5476496" y="3213101"/>
              <a:ext cx="225607" cy="222250"/>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nvGrpSpPr>
          <p:cNvPr id="51222" name="Group 85"/>
          <p:cNvGrpSpPr>
            <a:grpSpLocks/>
          </p:cNvGrpSpPr>
          <p:nvPr/>
        </p:nvGrpSpPr>
        <p:grpSpPr bwMode="auto">
          <a:xfrm>
            <a:off x="7205663" y="3279775"/>
            <a:ext cx="1098550" cy="781050"/>
            <a:chOff x="5412945" y="3105151"/>
            <a:chExt cx="1099435" cy="781049"/>
          </a:xfrm>
        </p:grpSpPr>
        <p:sp>
          <p:nvSpPr>
            <p:cNvPr id="87" name="Rounded Rectangle 8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lstStyle/>
            <a:p>
              <a:pPr>
                <a:defRPr/>
              </a:pPr>
              <a:r>
                <a:rPr lang="en-US" sz="1200" b="1" dirty="0">
                  <a:solidFill>
                    <a:schemeClr val="bg1"/>
                  </a:solidFill>
                </a:rPr>
                <a:t>DEA</a:t>
              </a:r>
            </a:p>
          </p:txBody>
        </p:sp>
        <p:sp>
          <p:nvSpPr>
            <p:cNvPr id="88" name="Oval 170"/>
            <p:cNvSpPr/>
            <p:nvPr/>
          </p:nvSpPr>
          <p:spPr>
            <a:xfrm>
              <a:off x="5476496" y="3213101"/>
              <a:ext cx="225607" cy="222250"/>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nvGrpSpPr>
          <p:cNvPr id="51223" name="Group 88"/>
          <p:cNvGrpSpPr>
            <a:grpSpLocks/>
          </p:cNvGrpSpPr>
          <p:nvPr/>
        </p:nvGrpSpPr>
        <p:grpSpPr bwMode="auto">
          <a:xfrm>
            <a:off x="7545388" y="3159125"/>
            <a:ext cx="1100137" cy="781050"/>
            <a:chOff x="5412945" y="3105151"/>
            <a:chExt cx="1099435" cy="781049"/>
          </a:xfrm>
        </p:grpSpPr>
        <p:sp>
          <p:nvSpPr>
            <p:cNvPr id="90" name="Rounded Rectangle 89"/>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lstStyle/>
            <a:p>
              <a:pPr>
                <a:defRPr/>
              </a:pPr>
              <a:r>
                <a:rPr lang="en-US" sz="1200" b="1" dirty="0">
                  <a:solidFill>
                    <a:schemeClr val="bg1"/>
                  </a:solidFill>
                </a:rPr>
                <a:t>Cell</a:t>
              </a:r>
            </a:p>
          </p:txBody>
        </p:sp>
        <p:sp>
          <p:nvSpPr>
            <p:cNvPr id="91" name="Oval 170"/>
            <p:cNvSpPr/>
            <p:nvPr/>
          </p:nvSpPr>
          <p:spPr>
            <a:xfrm>
              <a:off x="5476404" y="3213101"/>
              <a:ext cx="225281" cy="222250"/>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sp>
        <p:nvSpPr>
          <p:cNvPr id="92" name="TextBox 91"/>
          <p:cNvSpPr txBox="1">
            <a:spLocks noChangeArrowheads="1"/>
          </p:cNvSpPr>
          <p:nvPr/>
        </p:nvSpPr>
        <p:spPr bwMode="auto">
          <a:xfrm>
            <a:off x="2546350" y="1898650"/>
            <a:ext cx="908050" cy="276225"/>
          </a:xfrm>
          <a:prstGeom prst="rect">
            <a:avLst/>
          </a:prstGeom>
          <a:noFill/>
          <a:ln>
            <a:noFill/>
          </a:ln>
          <a:effectLst>
            <a:outerShdw dist="12700" sx="999" sy="999"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solidFill>
                  <a:schemeClr val="bg1"/>
                </a:solidFill>
              </a:rPr>
              <a:t>+ app MD</a:t>
            </a:r>
          </a:p>
        </p:txBody>
      </p:sp>
      <p:sp>
        <p:nvSpPr>
          <p:cNvPr id="93" name="Diamond 87"/>
          <p:cNvSpPr/>
          <p:nvPr/>
        </p:nvSpPr>
        <p:spPr>
          <a:xfrm>
            <a:off x="2465388" y="1951038"/>
            <a:ext cx="169862" cy="192087"/>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94" name="Diamond 87"/>
          <p:cNvSpPr/>
          <p:nvPr/>
        </p:nvSpPr>
        <p:spPr>
          <a:xfrm>
            <a:off x="5360988" y="1639888"/>
            <a:ext cx="169862" cy="192087"/>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grpSp>
        <p:nvGrpSpPr>
          <p:cNvPr id="95" name="Group 94"/>
          <p:cNvGrpSpPr>
            <a:grpSpLocks/>
          </p:cNvGrpSpPr>
          <p:nvPr/>
        </p:nvGrpSpPr>
        <p:grpSpPr bwMode="auto">
          <a:xfrm>
            <a:off x="7723188" y="3513138"/>
            <a:ext cx="695325" cy="307975"/>
            <a:chOff x="5580893" y="3459283"/>
            <a:chExt cx="695408" cy="307777"/>
          </a:xfrm>
        </p:grpSpPr>
        <p:sp>
          <p:nvSpPr>
            <p:cNvPr id="96" name="Rectangle 102"/>
            <p:cNvSpPr/>
            <p:nvPr/>
          </p:nvSpPr>
          <p:spPr>
            <a:xfrm>
              <a:off x="5825397" y="3468802"/>
              <a:ext cx="201636" cy="245904"/>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1236" name="TextBox 96"/>
            <p:cNvSpPr txBox="1">
              <a:spLocks noChangeArrowheads="1"/>
            </p:cNvSpPr>
            <p:nvPr/>
          </p:nvSpPr>
          <p:spPr bwMode="auto">
            <a:xfrm>
              <a:off x="5580893" y="3459283"/>
              <a:ext cx="3044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a:solidFill>
                    <a:schemeClr val="bg1"/>
                  </a:solidFill>
                </a:rPr>
                <a:t>+</a:t>
              </a:r>
            </a:p>
          </p:txBody>
        </p:sp>
        <p:sp>
          <p:nvSpPr>
            <p:cNvPr id="51237" name="TextBox 97"/>
            <p:cNvSpPr txBox="1">
              <a:spLocks noChangeArrowheads="1"/>
            </p:cNvSpPr>
            <p:nvPr/>
          </p:nvSpPr>
          <p:spPr bwMode="auto">
            <a:xfrm>
              <a:off x="5971886" y="3459283"/>
              <a:ext cx="3044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a:solidFill>
                    <a:schemeClr val="bg1"/>
                  </a:solidFill>
                </a:rPr>
                <a:t>=</a:t>
              </a:r>
            </a:p>
          </p:txBody>
        </p:sp>
      </p:grpSp>
      <p:sp>
        <p:nvSpPr>
          <p:cNvPr id="99" name="Teardrop 98"/>
          <p:cNvSpPr/>
          <p:nvPr/>
        </p:nvSpPr>
        <p:spPr>
          <a:xfrm rot="18900000">
            <a:off x="8374063" y="3622675"/>
            <a:ext cx="152400" cy="15398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100" name="Teardrop 99"/>
          <p:cNvSpPr/>
          <p:nvPr/>
        </p:nvSpPr>
        <p:spPr>
          <a:xfrm rot="18900000">
            <a:off x="5603875" y="1700213"/>
            <a:ext cx="152400" cy="152400"/>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en-US" dirty="0"/>
          </a:p>
        </p:txBody>
      </p:sp>
      <p:sp>
        <p:nvSpPr>
          <p:cNvPr id="101" name="TextBox 100"/>
          <p:cNvSpPr txBox="1">
            <a:spLocks noChangeArrowheads="1"/>
          </p:cNvSpPr>
          <p:nvPr/>
        </p:nvSpPr>
        <p:spPr bwMode="auto">
          <a:xfrm>
            <a:off x="7620000" y="1489075"/>
            <a:ext cx="985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chemeClr val="bg1"/>
                </a:solidFill>
              </a:rPr>
              <a:t>Service</a:t>
            </a:r>
          </a:p>
          <a:p>
            <a:pPr eaLnBrk="1" hangingPunct="1"/>
            <a:r>
              <a:rPr lang="en-US" sz="1200">
                <a:solidFill>
                  <a:schemeClr val="bg1"/>
                </a:solidFill>
              </a:rPr>
              <a:t>credentials</a:t>
            </a:r>
          </a:p>
        </p:txBody>
      </p:sp>
      <p:sp>
        <p:nvSpPr>
          <p:cNvPr id="102" name="Rounded Rectangle 101"/>
          <p:cNvSpPr/>
          <p:nvPr/>
        </p:nvSpPr>
        <p:spPr>
          <a:xfrm>
            <a:off x="4927600" y="2795588"/>
            <a:ext cx="3759200" cy="1570037"/>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2" tIns="45716" rIns="91432" bIns="45716" anchorCtr="1"/>
          <a:lstStyle/>
          <a:p>
            <a:pPr algn="ctr">
              <a:defRPr/>
            </a:pPr>
            <a:r>
              <a:rPr lang="en-US" sz="1600" dirty="0">
                <a:solidFill>
                  <a:schemeClr val="tx1">
                    <a:lumMod val="60000"/>
                    <a:lumOff val="40000"/>
                  </a:schemeClr>
                </a:solidFill>
              </a:rPr>
              <a:t>Container Management - DIEGO</a:t>
            </a:r>
          </a:p>
        </p:txBody>
      </p:sp>
      <p:sp>
        <p:nvSpPr>
          <p:cNvPr id="51232" name="Shape 1202"/>
          <p:cNvSpPr>
            <a:spLocks noChangeArrowheads="1"/>
          </p:cNvSpPr>
          <p:nvPr/>
        </p:nvSpPr>
        <p:spPr bwMode="auto">
          <a:xfrm>
            <a:off x="5311775" y="3495675"/>
            <a:ext cx="847725" cy="444500"/>
          </a:xfrm>
          <a:prstGeom prst="roundRect">
            <a:avLst>
              <a:gd name="adj" fmla="val 4579"/>
            </a:avLst>
          </a:prstGeom>
          <a:solidFill>
            <a:srgbClr val="33928A"/>
          </a:solidFill>
          <a:ln>
            <a:noFill/>
          </a:ln>
          <a:extLst>
            <a:ext uri="{91240B29-F687-4f45-9708-019B960494DF}">
              <a14:hiddenLine xmlns:a14="http://schemas.microsoft.com/office/drawing/2010/main" w="9525">
                <a:solidFill>
                  <a:srgbClr val="000000"/>
                </a:solidFill>
                <a:round/>
                <a:headEnd/>
                <a:tailEnd/>
              </a14:hiddenLine>
            </a:ext>
          </a:extLst>
        </p:spPr>
        <p:txBody>
          <a:bodyPr lIns="319993" tIns="0" rIns="0" bIns="0" anchor="ctr"/>
          <a:lstStyle/>
          <a:p>
            <a:pPr>
              <a:buSzPct val="25000"/>
            </a:pPr>
            <a:r>
              <a:rPr lang="en-US" sz="1200" b="1">
                <a:solidFill>
                  <a:srgbClr val="FFFFFF"/>
                </a:solidFill>
              </a:rPr>
              <a:t>Brain</a:t>
            </a:r>
          </a:p>
        </p:txBody>
      </p:sp>
      <p:sp>
        <p:nvSpPr>
          <p:cNvPr id="104" name="Shape 1203"/>
          <p:cNvSpPr/>
          <p:nvPr/>
        </p:nvSpPr>
        <p:spPr>
          <a:xfrm>
            <a:off x="5348288" y="3603625"/>
            <a:ext cx="265112" cy="261938"/>
          </a:xfrm>
          <a:prstGeom prst="quadArrow">
            <a:avLst>
              <a:gd name="adj1" fmla="val 22500"/>
              <a:gd name="adj2" fmla="val 22500"/>
              <a:gd name="adj3" fmla="val 22500"/>
            </a:avLst>
          </a:prstGeom>
          <a:solidFill>
            <a:schemeClr val="lt1"/>
          </a:solidFill>
          <a:ln>
            <a:noFill/>
          </a:ln>
        </p:spPr>
        <p:txBody>
          <a:bodyPr lIns="91417" tIns="45696" rIns="91417" bIns="45696" anchor="ctr"/>
          <a:lstStyle/>
          <a:p>
            <a:pPr algn="ctr">
              <a:defRPr/>
            </a:pPr>
            <a:endParaRPr>
              <a:solidFill>
                <a:schemeClr val="lt1"/>
              </a:solidFill>
              <a:latin typeface="Arial"/>
              <a:ea typeface="Arial"/>
              <a:cs typeface="Arial"/>
              <a:sym typeface="Arial"/>
            </a:endParaRPr>
          </a:p>
        </p:txBody>
      </p:sp>
      <p:sp>
        <p:nvSpPr>
          <p:cNvPr id="51234" name="Shape 672"/>
          <p:cNvSpPr>
            <a:spLocks noChangeArrowheads="1"/>
          </p:cNvSpPr>
          <p:nvPr/>
        </p:nvSpPr>
        <p:spPr bwMode="auto">
          <a:xfrm>
            <a:off x="4237038" y="1098550"/>
            <a:ext cx="46497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696" rIns="91417" bIns="45696"/>
          <a:lstStyle/>
          <a:p>
            <a:pPr algn="ctr">
              <a:buSzPct val="25000"/>
            </a:pPr>
            <a:r>
              <a:rPr lang="en-US" sz="1600" b="1">
                <a:solidFill>
                  <a:srgbClr val="10253F"/>
                </a:solidFill>
                <a:latin typeface="Roboto" charset="0"/>
                <a:cs typeface="Roboto" charset="0"/>
                <a:sym typeface="Roboto" charset="0"/>
              </a:rPr>
              <a:t>Platform Runtime (Elastic Runtime)</a:t>
            </a:r>
          </a:p>
        </p:txBody>
      </p:sp>
    </p:spTree>
    <p:extLst>
      <p:ext uri="{BB962C8B-B14F-4D97-AF65-F5344CB8AC3E}">
        <p14:creationId xmlns:p14="http://schemas.microsoft.com/office/powerpoint/2010/main" val="370262040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dissolve">
                                      <p:cBhvr>
                                        <p:cTn id="12" dur="500"/>
                                        <p:tgtEl>
                                          <p:spTgt spid="61"/>
                                        </p:tgtEl>
                                      </p:cBhvr>
                                    </p:animEffect>
                                  </p:childTnLst>
                                </p:cTn>
                              </p:par>
                              <p:par>
                                <p:cTn id="13" presetID="0" presetClass="path" presetSubtype="0" accel="50000" decel="50000" fill="hold"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3"/>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92"/>
                                        </p:tgtEl>
                                        <p:attrNameLst>
                                          <p:attrName>ppt_x</p:attrName>
                                          <p:attrName>ppt_y</p:attrName>
                                        </p:attrNameLst>
                                      </p:cBhvr>
                                      <p:rCtr x="21858" y="2776"/>
                                    </p:animMotion>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64">
                                            <p:txEl>
                                              <p:pRg st="0" end="0"/>
                                            </p:txEl>
                                          </p:spTgt>
                                        </p:tgtEl>
                                        <p:attrNameLst>
                                          <p:attrName>style.visibility</p:attrName>
                                        </p:attrNameLst>
                                      </p:cBhvr>
                                      <p:to>
                                        <p:strVal val="visible"/>
                                      </p:to>
                                    </p:set>
                                    <p:animEffect transition="in" filter="dissolve">
                                      <p:cBhvr>
                                        <p:cTn id="21" dur="500"/>
                                        <p:tgtEl>
                                          <p:spTgt spid="64">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wipe(left)">
                                      <p:cBhvr>
                                        <p:cTn id="24" dur="500"/>
                                        <p:tgtEl>
                                          <p:spTgt spid="72"/>
                                        </p:tgtEl>
                                      </p:cBhvr>
                                    </p:animEffect>
                                  </p:childTnLst>
                                </p:cTn>
                              </p:par>
                            </p:childTnLst>
                          </p:cTn>
                        </p:par>
                        <p:par>
                          <p:cTn id="25" fill="hold" nodeType="afterGroup">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right)">
                                      <p:cBhvr>
                                        <p:cTn id="28" dur="500"/>
                                        <p:tgtEl>
                                          <p:spTgt spid="73"/>
                                        </p:tgtEl>
                                      </p:cBhvr>
                                    </p:animEffect>
                                  </p:childTnLst>
                                </p:cTn>
                              </p:par>
                            </p:childTnLst>
                          </p:cTn>
                        </p:par>
                        <p:par>
                          <p:cTn id="29" fill="hold" nodeType="afterGroup">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500"/>
                                        <p:tgtEl>
                                          <p:spTgt spid="10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4">
                                            <p:txEl>
                                              <p:pRg st="1" end="1"/>
                                            </p:txEl>
                                          </p:spTgt>
                                        </p:tgtEl>
                                        <p:attrNameLst>
                                          <p:attrName>style.visibility</p:attrName>
                                        </p:attrNameLst>
                                      </p:cBhvr>
                                      <p:to>
                                        <p:strVal val="visible"/>
                                      </p:to>
                                    </p:set>
                                    <p:animEffect transition="in" filter="dissolve">
                                      <p:cBhvr>
                                        <p:cTn id="37" dur="500"/>
                                        <p:tgtEl>
                                          <p:spTgt spid="64">
                                            <p:txEl>
                                              <p:pRg st="1" end="1"/>
                                            </p:txEl>
                                          </p:spTgt>
                                        </p:tgtEl>
                                      </p:cBhvr>
                                    </p:animEffect>
                                  </p:childTnLst>
                                </p:cTn>
                              </p:par>
                              <p:par>
                                <p:cTn id="38" presetID="1" presetClass="entr" presetSubtype="0" fill="hold" nodeType="withEffect">
                                  <p:stCondLst>
                                    <p:cond delay="0"/>
                                  </p:stCondLst>
                                  <p:childTnLst>
                                    <p:set>
                                      <p:cBhvr>
                                        <p:cTn id="39" dur="1" fill="hold">
                                          <p:stCondLst>
                                            <p:cond delay="0"/>
                                          </p:stCondLst>
                                        </p:cTn>
                                        <p:tgtEl>
                                          <p:spTgt spid="94"/>
                                        </p:tgtEl>
                                        <p:attrNameLst>
                                          <p:attrName>style.visibility</p:attrName>
                                        </p:attrNameLst>
                                      </p:cBhvr>
                                      <p:to>
                                        <p:strVal val="visible"/>
                                      </p:to>
                                    </p:set>
                                  </p:childTnLst>
                                </p:cTn>
                              </p:par>
                              <p:par>
                                <p:cTn id="40" presetID="37" presetClass="path" presetSubtype="0" accel="50000" decel="50000" fill="hold" nodeType="withEffect">
                                  <p:stCondLst>
                                    <p:cond delay="0"/>
                                  </p:stCondLst>
                                  <p:childTnLst>
                                    <p:animMotion origin="layout" path="M 3.57825E-6 -1.5921E-6 C 3.57825E-6 0.00031 -0.12958 0.26998 -0.11604 0.34835 C -0.10249 0.42703 0.26871 0.28016 0.24266 0.37797 " pathEditMode="relative" rAng="0" ptsTypes="fsf">
                                      <p:cBhvr>
                                        <p:cTn id="41" dur="2000" fill="hold"/>
                                        <p:tgtEl>
                                          <p:spTgt spid="94"/>
                                        </p:tgtEl>
                                        <p:attrNameLst>
                                          <p:attrName>ppt_x</p:attrName>
                                          <p:attrName>ppt_y</p:attrName>
                                        </p:attrNameLst>
                                      </p:cBhvr>
                                      <p:rCtr x="6948" y="21351"/>
                                    </p:animMotion>
                                  </p:childTnLst>
                                </p:cTn>
                              </p:par>
                            </p:childTnLst>
                          </p:cTn>
                        </p:par>
                        <p:par>
                          <p:cTn id="42" fill="hold" nodeType="afterGroup">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nodeType="afterGroup">
                            <p:stCondLst>
                              <p:cond delay="2500"/>
                            </p:stCondLst>
                            <p:childTnLst>
                              <p:par>
                                <p:cTn id="47" presetID="1" presetClass="entr" presetSubtype="0" fill="hold" nodeType="after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childTnLst>
                          </p:cTn>
                        </p:par>
                        <p:par>
                          <p:cTn id="49" fill="hold" nodeType="afterGroup">
                            <p:stCondLst>
                              <p:cond delay="2500"/>
                            </p:stCondLst>
                            <p:childTnLst>
                              <p:par>
                                <p:cTn id="50" presetID="37" presetClass="path" presetSubtype="0" accel="50000" decel="50000" fill="hold" nodeType="afterEffect">
                                  <p:stCondLst>
                                    <p:cond delay="0"/>
                                  </p:stCondLst>
                                  <p:childTnLst>
                                    <p:animMotion origin="layout" path="M -3.51398E-6 -3.91546E-6 C 0.00035 -0.03548 0.01338 -0.15149 0.00174 -0.2132 C -0.0099 -0.27491 -0.28747 -0.34248 -0.30224 -0.37519 " pathEditMode="relative" rAng="0" ptsTypes="fsf">
                                      <p:cBhvr>
                                        <p:cTn id="51" dur="2000" fill="hold"/>
                                        <p:tgtEl>
                                          <p:spTgt spid="99"/>
                                        </p:tgtEl>
                                        <p:attrNameLst>
                                          <p:attrName>ppt_x</p:attrName>
                                          <p:attrName>ppt_y</p:attrName>
                                        </p:attrNameLst>
                                      </p:cBhvr>
                                      <p:rCtr x="-14452" y="-18760"/>
                                    </p:animMotion>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4">
                                            <p:txEl>
                                              <p:pRg st="2" end="2"/>
                                            </p:txEl>
                                          </p:spTgt>
                                        </p:tgtEl>
                                        <p:attrNameLst>
                                          <p:attrName>style.visibility</p:attrName>
                                        </p:attrNameLst>
                                      </p:cBhvr>
                                      <p:to>
                                        <p:strVal val="visible"/>
                                      </p:to>
                                    </p:set>
                                    <p:animEffect transition="in" filter="dissolve">
                                      <p:cBhvr>
                                        <p:cTn id="56" dur="500"/>
                                        <p:tgtEl>
                                          <p:spTgt spid="64">
                                            <p:txEl>
                                              <p:pRg st="2" end="2"/>
                                            </p:txEl>
                                          </p:spTgt>
                                        </p:tgtEl>
                                      </p:cBhvr>
                                    </p:animEffect>
                                  </p:childTnLst>
                                </p:cTn>
                              </p:par>
                              <p:par>
                                <p:cTn id="57" presetID="1" presetClass="entr" presetSubtype="0" fill="hold" nodeType="withEffect">
                                  <p:stCondLst>
                                    <p:cond delay="0"/>
                                  </p:stCondLst>
                                  <p:childTnLst>
                                    <p:set>
                                      <p:cBhvr>
                                        <p:cTn id="58" dur="1" fill="hold">
                                          <p:stCondLst>
                                            <p:cond delay="0"/>
                                          </p:stCondLst>
                                        </p:cTn>
                                        <p:tgtEl>
                                          <p:spTgt spid="100"/>
                                        </p:tgtEl>
                                        <p:attrNameLst>
                                          <p:attrName>style.visibility</p:attrName>
                                        </p:attrNameLst>
                                      </p:cBhvr>
                                      <p:to>
                                        <p:strVal val="visible"/>
                                      </p:to>
                                    </p:set>
                                  </p:childTnLst>
                                </p:cTn>
                              </p:par>
                              <p:par>
                                <p:cTn id="59" presetID="50" presetClass="path" presetSubtype="0" accel="50000" decel="50000" fill="hold" nodeType="withEffect">
                                  <p:stCondLst>
                                    <p:cond delay="0"/>
                                  </p:stCondLst>
                                  <p:childTnLst>
                                    <p:animMotion origin="layout" path="M -4.25569E-6 -3.80747E-6 C -4.25569E-6 0.00031 -0.10126 0.21414 -0.12732 0.32151 C -0.15337 0.42888 0.16172 0.34928 0.18256 0.39093 " pathEditMode="relative" rAng="0" ptsTypes="fsf">
                                      <p:cBhvr>
                                        <p:cTn id="60" dur="2000" fill="hold"/>
                                        <p:tgtEl>
                                          <p:spTgt spid="100"/>
                                        </p:tgtEl>
                                        <p:attrNameLst>
                                          <p:attrName>ppt_x</p:attrName>
                                          <p:attrName>ppt_y</p:attrName>
                                        </p:attrNameLst>
                                      </p:cBhvr>
                                      <p:rCtr x="1459" y="21444"/>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64">
                                            <p:txEl>
                                              <p:pRg st="3" end="3"/>
                                            </p:txEl>
                                          </p:spTgt>
                                        </p:tgtEl>
                                        <p:attrNameLst>
                                          <p:attrName>style.visibility</p:attrName>
                                        </p:attrNameLst>
                                      </p:cBhvr>
                                      <p:to>
                                        <p:strVal val="visible"/>
                                      </p:to>
                                    </p:set>
                                    <p:animEffect transition="in" filter="dissolve">
                                      <p:cBhvr>
                                        <p:cTn id="65" dur="500"/>
                                        <p:tgtEl>
                                          <p:spTgt spid="6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1" grpId="0"/>
      <p:bldP spid="64" grpId="0" build="p"/>
      <p:bldP spid="72" grpId="0" animBg="1"/>
      <p:bldP spid="73" grpId="0" animBg="1"/>
      <p:bldP spid="92" grpId="0"/>
      <p:bldP spid="101"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794813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2">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14257917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11238" y="-361557"/>
            <a:ext cx="7421723" cy="5505057"/>
          </a:xfrm>
          <a:prstGeom prst="rect">
            <a:avLst/>
          </a:prstGeom>
        </p:spPr>
      </p:pic>
    </p:spTree>
    <p:extLst>
      <p:ext uri="{BB962C8B-B14F-4D97-AF65-F5344CB8AC3E}">
        <p14:creationId xmlns:p14="http://schemas.microsoft.com/office/powerpoint/2010/main" val="355235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596571"/>
            <a:ext cx="6048299" cy="764059"/>
          </a:xfrm>
        </p:spPr>
        <p:txBody>
          <a:bodyPr/>
          <a:lstStyle/>
          <a:p>
            <a:r>
              <a:rPr lang="en-US" sz="4000" dirty="0" smtClean="0">
                <a:solidFill>
                  <a:srgbClr val="F27C3A"/>
                </a:solidFill>
              </a:rPr>
              <a:t>Containers and Scaling</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3780754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dirty="0">
                <a:solidFill>
                  <a:srgbClr val="FFFFFF"/>
                </a:solidFill>
                <a:cs typeface="Helvetica Neue Thin" charset="0"/>
              </a:rPr>
              <a:t>resource isolation</a:t>
            </a:r>
            <a:endParaRPr lang="en-US" sz="700" dirty="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grpSp>
        <p:nvGrpSpPr>
          <p:cNvPr id="3" name="Group 2"/>
          <p:cNvGrpSpPr/>
          <p:nvPr/>
        </p:nvGrpSpPr>
        <p:grpSpPr>
          <a:xfrm>
            <a:off x="265545" y="808182"/>
            <a:ext cx="5403021" cy="3819619"/>
            <a:chOff x="265545" y="808182"/>
            <a:chExt cx="5403021" cy="3819619"/>
          </a:xfrm>
        </p:grpSpPr>
        <p:sp>
          <p:nvSpPr>
            <p:cNvPr id="2" name="Rounded Rectangle 1"/>
            <p:cNvSpPr/>
            <p:nvPr/>
          </p:nvSpPr>
          <p:spPr>
            <a:xfrm>
              <a:off x="265545" y="808182"/>
              <a:ext cx="4687455" cy="3819619"/>
            </a:xfrm>
            <a:prstGeom prst="roundRect">
              <a:avLst/>
            </a:prstGeom>
            <a:noFill/>
            <a:ln w="28575" cmpd="sng">
              <a:solidFill>
                <a:schemeClr val="accent4">
                  <a:lumMod val="20000"/>
                  <a:lumOff val="8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12"/>
            <p:cNvSpPr>
              <a:spLocks/>
            </p:cNvSpPr>
            <p:nvPr/>
          </p:nvSpPr>
          <p:spPr bwMode="auto">
            <a:xfrm>
              <a:off x="5138373" y="2341696"/>
              <a:ext cx="53019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400" dirty="0" smtClean="0">
                  <a:solidFill>
                    <a:srgbClr val="FFFFFF"/>
                  </a:solidFill>
                  <a:cs typeface="Helvetica Neue Thin" charset="0"/>
                </a:rPr>
                <a:t>Cell</a:t>
              </a:r>
              <a:endParaRPr lang="en-US" sz="2400" dirty="0">
                <a:solidFill>
                  <a:srgbClr val="FFFFFF"/>
                </a:solidFill>
                <a:cs typeface="Helvetica Neue Thin" charset="0"/>
              </a:endParaRPr>
            </a:p>
          </p:txBody>
        </p:sp>
      </p:grpSp>
    </p:spTree>
    <p:extLst>
      <p:ext uri="{BB962C8B-B14F-4D97-AF65-F5344CB8AC3E}">
        <p14:creationId xmlns:p14="http://schemas.microsoft.com/office/powerpoint/2010/main" val="38102663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739930"/>
            <a:ext cx="6048299" cy="620700"/>
          </a:xfrm>
        </p:spPr>
        <p:txBody>
          <a:bodyPr/>
          <a:lstStyle/>
          <a:p>
            <a:r>
              <a:rPr lang="en-US" sz="4000" dirty="0" smtClean="0">
                <a:solidFill>
                  <a:srgbClr val="F27C3A"/>
                </a:solidFill>
              </a:rPr>
              <a:t>Four Levels of HA</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Built In!</a:t>
            </a:r>
            <a:endParaRPr lang="en-US" sz="2400" dirty="0">
              <a:solidFill>
                <a:srgbClr val="FFFFFF"/>
              </a:solidFill>
            </a:endParaRPr>
          </a:p>
        </p:txBody>
      </p:sp>
    </p:spTree>
    <p:extLst>
      <p:ext uri="{BB962C8B-B14F-4D97-AF65-F5344CB8AC3E}">
        <p14:creationId xmlns:p14="http://schemas.microsoft.com/office/powerpoint/2010/main" val="1823832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76</a:t>
            </a:fld>
            <a:endParaRPr lang="en-US"/>
          </a:p>
        </p:txBody>
      </p:sp>
      <p:sp>
        <p:nvSpPr>
          <p:cNvPr id="17" name="Shape 3787"/>
          <p:cNvSpPr/>
          <p:nvPr/>
        </p:nvSpPr>
        <p:spPr>
          <a:xfrm>
            <a:off x="6248993" y="3351574"/>
            <a:ext cx="2785657"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969735" y="2194184"/>
            <a:ext cx="1293529"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3">
            <a:alphaModFix/>
          </a:blip>
          <a:srcRect/>
          <a:stretch/>
        </p:blipFill>
        <p:spPr>
          <a:xfrm>
            <a:off x="6620296" y="2259020"/>
            <a:ext cx="592630" cy="623989"/>
          </a:xfrm>
          <a:prstGeom prst="rect">
            <a:avLst/>
          </a:prstGeom>
          <a:noFill/>
          <a:ln>
            <a:noFill/>
          </a:ln>
        </p:spPr>
      </p:pic>
      <p:sp>
        <p:nvSpPr>
          <p:cNvPr id="20" name="Shape 3791"/>
          <p:cNvSpPr/>
          <p:nvPr/>
        </p:nvSpPr>
        <p:spPr>
          <a:xfrm>
            <a:off x="5146660" y="1373985"/>
            <a:ext cx="1790812"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3722767" y="1172203"/>
            <a:ext cx="897106" cy="1288693"/>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1442672" y="1373985"/>
            <a:ext cx="1754988"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812331" y="3351574"/>
            <a:ext cx="1293529"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283264" y="2290313"/>
            <a:ext cx="2013667"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grpSp>
        <p:nvGrpSpPr>
          <p:cNvPr id="7" name="Group 6"/>
          <p:cNvGrpSpPr/>
          <p:nvPr/>
        </p:nvGrpSpPr>
        <p:grpSpPr>
          <a:xfrm>
            <a:off x="3504251" y="3030176"/>
            <a:ext cx="1311003" cy="1380376"/>
            <a:chOff x="3504251" y="3030176"/>
            <a:chExt cx="1311003" cy="1380376"/>
          </a:xfrm>
        </p:grpSpPr>
        <p:sp>
          <p:nvSpPr>
            <p:cNvPr id="69" name="Shape 3798"/>
            <p:cNvSpPr/>
            <p:nvPr/>
          </p:nvSpPr>
          <p:spPr>
            <a:xfrm>
              <a:off x="3504251" y="3030176"/>
              <a:ext cx="1311003" cy="1380376"/>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30" name="Shape 3799"/>
            <p:cNvSpPr txBox="1"/>
            <p:nvPr/>
          </p:nvSpPr>
          <p:spPr>
            <a:xfrm>
              <a:off x="3545931" y="3257896"/>
              <a:ext cx="1269323" cy="976246"/>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b="1" dirty="0">
                  <a:solidFill>
                    <a:srgbClr val="5A5A5A"/>
                  </a:solidFill>
                </a:rPr>
                <a:t>APPLICATION</a:t>
              </a:r>
              <a:endParaRPr lang="en-US" sz="1600" b="1" dirty="0">
                <a:solidFill>
                  <a:srgbClr val="5A5A5A"/>
                </a:solidFill>
              </a:endParaRPr>
            </a:p>
          </p:txBody>
        </p:sp>
      </p:grpSp>
      <p:sp>
        <p:nvSpPr>
          <p:cNvPr id="32" name="Shape 3800"/>
          <p:cNvSpPr/>
          <p:nvPr/>
        </p:nvSpPr>
        <p:spPr>
          <a:xfrm rot="10800000">
            <a:off x="1984139" y="3533794"/>
            <a:ext cx="1445339" cy="393273"/>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180008" y="2763734"/>
            <a:ext cx="1445349" cy="39345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1796406" y="2282575"/>
            <a:ext cx="917730" cy="7729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1839370" y="2339061"/>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APM </a:t>
            </a:r>
            <a:r>
              <a:rPr lang="en-US" dirty="0" smtClean="0">
                <a:solidFill>
                  <a:schemeClr val="lt1"/>
                </a:solidFill>
              </a:rPr>
              <a:t>&amp; Tracing</a:t>
            </a:r>
            <a:endParaRPr lang="en-US" dirty="0">
              <a:solidFill>
                <a:schemeClr val="lt1"/>
              </a:solidFill>
            </a:endParaRPr>
          </a:p>
        </p:txBody>
      </p:sp>
      <p:sp>
        <p:nvSpPr>
          <p:cNvPr id="38" name="Shape 3806"/>
          <p:cNvSpPr/>
          <p:nvPr/>
        </p:nvSpPr>
        <p:spPr>
          <a:xfrm rot="14400012">
            <a:off x="2677095" y="2210122"/>
            <a:ext cx="1521831" cy="373683"/>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105860" y="1351343"/>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135704" y="1378858"/>
            <a:ext cx="1368547"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Centralized Log Management</a:t>
            </a:r>
          </a:p>
        </p:txBody>
      </p:sp>
      <p:sp>
        <p:nvSpPr>
          <p:cNvPr id="49" name="Shape 3809"/>
          <p:cNvSpPr/>
          <p:nvPr/>
        </p:nvSpPr>
        <p:spPr>
          <a:xfrm rot="16200000">
            <a:off x="3408153" y="2003895"/>
            <a:ext cx="1521821" cy="373508"/>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3710266" y="1189549"/>
            <a:ext cx="917730" cy="7729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3745106" y="1175037"/>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Mobile Services</a:t>
            </a:r>
            <a:endParaRPr lang="en-US" dirty="0">
              <a:solidFill>
                <a:schemeClr val="lt1"/>
              </a:solidFill>
            </a:endParaRPr>
          </a:p>
        </p:txBody>
      </p:sp>
      <p:sp>
        <p:nvSpPr>
          <p:cNvPr id="52" name="Shape 3812"/>
          <p:cNvSpPr/>
          <p:nvPr/>
        </p:nvSpPr>
        <p:spPr>
          <a:xfrm rot="17999988">
            <a:off x="4139422" y="2210046"/>
            <a:ext cx="1521831" cy="373683"/>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802816" y="1351343"/>
            <a:ext cx="1446175"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776682" y="1384495"/>
            <a:ext cx="1542250"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Networking </a:t>
            </a:r>
          </a:p>
          <a:p>
            <a:pPr algn="ctr">
              <a:lnSpc>
                <a:spcPct val="90000"/>
              </a:lnSpc>
              <a:spcAft>
                <a:spcPts val="289"/>
              </a:spcAft>
              <a:buClr>
                <a:schemeClr val="lt1"/>
              </a:buClr>
              <a:buSzPct val="25000"/>
            </a:pPr>
            <a:r>
              <a:rPr lang="en-US" dirty="0" smtClean="0">
                <a:solidFill>
                  <a:schemeClr val="lt1"/>
                </a:solidFill>
              </a:rPr>
              <a:t>&amp; Load Balancing</a:t>
            </a:r>
            <a:endParaRPr lang="en-US" dirty="0">
              <a:solidFill>
                <a:schemeClr val="lt1"/>
              </a:solidFill>
            </a:endParaRPr>
          </a:p>
        </p:txBody>
      </p:sp>
      <p:sp>
        <p:nvSpPr>
          <p:cNvPr id="55" name="Shape 3815"/>
          <p:cNvSpPr/>
          <p:nvPr/>
        </p:nvSpPr>
        <p:spPr>
          <a:xfrm rot="19800012">
            <a:off x="4712841" y="2763816"/>
            <a:ext cx="1445349" cy="39345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602622" y="2193469"/>
            <a:ext cx="917730" cy="7729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602622" y="2207278"/>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Auto-Scaling</a:t>
            </a:r>
            <a:endParaRPr lang="en-US" dirty="0">
              <a:solidFill>
                <a:schemeClr val="lt1"/>
              </a:solidFill>
            </a:endParaRPr>
          </a:p>
        </p:txBody>
      </p:sp>
      <p:sp>
        <p:nvSpPr>
          <p:cNvPr id="58" name="Shape 3818"/>
          <p:cNvSpPr/>
          <p:nvPr/>
        </p:nvSpPr>
        <p:spPr>
          <a:xfrm>
            <a:off x="4908791" y="3533646"/>
            <a:ext cx="1445339" cy="393273"/>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895370" y="3343837"/>
            <a:ext cx="917730" cy="7729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899645" y="3363076"/>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Full Stack CI/CD platform</a:t>
            </a:r>
          </a:p>
        </p:txBody>
      </p:sp>
      <p:pic>
        <p:nvPicPr>
          <p:cNvPr id="61" name="Shape 3821"/>
          <p:cNvPicPr preferRelativeResize="0"/>
          <p:nvPr/>
        </p:nvPicPr>
        <p:blipFill rotWithShape="1">
          <a:blip r:embed="rId4">
            <a:alphaModFix/>
          </a:blip>
          <a:srcRect/>
          <a:stretch/>
        </p:blipFill>
        <p:spPr>
          <a:xfrm>
            <a:off x="350209" y="2357437"/>
            <a:ext cx="585755" cy="616751"/>
          </a:xfrm>
          <a:prstGeom prst="rect">
            <a:avLst/>
          </a:prstGeom>
          <a:noFill/>
          <a:ln>
            <a:noFill/>
          </a:ln>
        </p:spPr>
      </p:pic>
      <p:pic>
        <p:nvPicPr>
          <p:cNvPr id="62" name="Shape 3822"/>
          <p:cNvPicPr preferRelativeResize="0"/>
          <p:nvPr/>
        </p:nvPicPr>
        <p:blipFill rotWithShape="1">
          <a:blip r:embed="rId5">
            <a:alphaModFix/>
          </a:blip>
          <a:srcRect/>
          <a:stretch/>
        </p:blipFill>
        <p:spPr>
          <a:xfrm>
            <a:off x="1477106" y="1429738"/>
            <a:ext cx="592630" cy="623989"/>
          </a:xfrm>
          <a:prstGeom prst="rect">
            <a:avLst/>
          </a:prstGeom>
          <a:noFill/>
          <a:ln>
            <a:noFill/>
          </a:ln>
        </p:spPr>
      </p:pic>
      <p:pic>
        <p:nvPicPr>
          <p:cNvPr id="63" name="Shape 3823"/>
          <p:cNvPicPr preferRelativeResize="0"/>
          <p:nvPr/>
        </p:nvPicPr>
        <p:blipFill rotWithShape="1">
          <a:blip r:embed="rId6">
            <a:alphaModFix/>
          </a:blip>
          <a:srcRect/>
          <a:stretch/>
        </p:blipFill>
        <p:spPr>
          <a:xfrm>
            <a:off x="3863100" y="1724266"/>
            <a:ext cx="592630" cy="623989"/>
          </a:xfrm>
          <a:prstGeom prst="rect">
            <a:avLst/>
          </a:prstGeom>
          <a:noFill/>
          <a:ln>
            <a:noFill/>
          </a:ln>
        </p:spPr>
      </p:pic>
      <p:pic>
        <p:nvPicPr>
          <p:cNvPr id="64" name="Shape 3824"/>
          <p:cNvPicPr preferRelativeResize="0"/>
          <p:nvPr/>
        </p:nvPicPr>
        <p:blipFill rotWithShape="1">
          <a:blip r:embed="rId7">
            <a:alphaModFix/>
          </a:blip>
          <a:srcRect/>
          <a:stretch/>
        </p:blipFill>
        <p:spPr>
          <a:xfrm>
            <a:off x="856918" y="3420642"/>
            <a:ext cx="585755" cy="616751"/>
          </a:xfrm>
          <a:prstGeom prst="rect">
            <a:avLst/>
          </a:prstGeom>
          <a:noFill/>
          <a:ln>
            <a:noFill/>
          </a:ln>
        </p:spPr>
      </p:pic>
      <p:pic>
        <p:nvPicPr>
          <p:cNvPr id="65" name="Shape 2860"/>
          <p:cNvPicPr preferRelativeResize="0"/>
          <p:nvPr/>
        </p:nvPicPr>
        <p:blipFill rotWithShape="1">
          <a:blip r:embed="rId8">
            <a:alphaModFix/>
          </a:blip>
          <a:srcRect l="18484" r="17020"/>
          <a:stretch/>
        </p:blipFill>
        <p:spPr>
          <a:xfrm>
            <a:off x="6937473" y="3473463"/>
            <a:ext cx="492092" cy="516622"/>
          </a:xfrm>
          <a:prstGeom prst="rect">
            <a:avLst/>
          </a:prstGeom>
          <a:noFill/>
          <a:ln>
            <a:noFill/>
          </a:ln>
        </p:spPr>
      </p:pic>
      <p:pic>
        <p:nvPicPr>
          <p:cNvPr id="66" name="Shape 2861"/>
          <p:cNvPicPr preferRelativeResize="0"/>
          <p:nvPr/>
        </p:nvPicPr>
        <p:blipFill rotWithShape="1">
          <a:blip r:embed="rId9">
            <a:alphaModFix/>
          </a:blip>
          <a:srcRect/>
          <a:stretch/>
        </p:blipFill>
        <p:spPr>
          <a:xfrm>
            <a:off x="7548876" y="3501194"/>
            <a:ext cx="349448" cy="509082"/>
          </a:xfrm>
          <a:prstGeom prst="rect">
            <a:avLst/>
          </a:prstGeom>
          <a:noFill/>
          <a:ln>
            <a:noFill/>
          </a:ln>
        </p:spPr>
      </p:pic>
      <p:pic>
        <p:nvPicPr>
          <p:cNvPr id="67" name="Shape 2862"/>
          <p:cNvPicPr preferRelativeResize="0"/>
          <p:nvPr/>
        </p:nvPicPr>
        <p:blipFill rotWithShape="1">
          <a:blip r:embed="rId10">
            <a:alphaModFix/>
          </a:blip>
          <a:srcRect/>
          <a:stretch/>
        </p:blipFill>
        <p:spPr>
          <a:xfrm>
            <a:off x="7988291" y="3651668"/>
            <a:ext cx="939785" cy="186684"/>
          </a:xfrm>
          <a:prstGeom prst="rect">
            <a:avLst/>
          </a:prstGeom>
          <a:noFill/>
          <a:ln>
            <a:noFill/>
          </a:ln>
        </p:spPr>
      </p:pic>
      <p:pic>
        <p:nvPicPr>
          <p:cNvPr id="68" name="Shape 621"/>
          <p:cNvPicPr preferRelativeResize="0"/>
          <p:nvPr/>
        </p:nvPicPr>
        <p:blipFill rotWithShape="1">
          <a:blip r:embed="rId11">
            <a:alphaModFix/>
          </a:blip>
          <a:srcRect b="20432"/>
          <a:stretch/>
        </p:blipFill>
        <p:spPr>
          <a:xfrm>
            <a:off x="1018229" y="2364326"/>
            <a:ext cx="672035" cy="578637"/>
          </a:xfrm>
          <a:prstGeom prst="rect">
            <a:avLst/>
          </a:prstGeom>
          <a:noFill/>
          <a:ln>
            <a:noFill/>
          </a:ln>
        </p:spPr>
      </p:pic>
      <p:grpSp>
        <p:nvGrpSpPr>
          <p:cNvPr id="5" name="Group 4"/>
          <p:cNvGrpSpPr/>
          <p:nvPr/>
        </p:nvGrpSpPr>
        <p:grpSpPr>
          <a:xfrm>
            <a:off x="6318932" y="1436902"/>
            <a:ext cx="559177" cy="557039"/>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3807"/>
          <p:cNvSpPr/>
          <p:nvPr/>
        </p:nvSpPr>
        <p:spPr>
          <a:xfrm>
            <a:off x="1532163" y="3363076"/>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536042" y="3382793"/>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
        <p:nvSpPr>
          <p:cNvPr id="71" name="Title 3"/>
          <p:cNvSpPr>
            <a:spLocks noGrp="1"/>
          </p:cNvSpPr>
          <p:nvPr>
            <p:ph type="title"/>
          </p:nvPr>
        </p:nvSpPr>
        <p:spPr>
          <a:xfrm>
            <a:off x="283264" y="169445"/>
            <a:ext cx="9688286" cy="460374"/>
          </a:xfrm>
        </p:spPr>
        <p:txBody>
          <a:bodyPr/>
          <a:lstStyle/>
          <a:p>
            <a:r>
              <a:rPr lang="en-US" sz="3200" b="0" dirty="0" smtClean="0">
                <a:solidFill>
                  <a:srgbClr val="2C95DD"/>
                </a:solidFill>
              </a:rPr>
              <a:t>Cloud Foundry: An Application-centric Platform </a:t>
            </a:r>
            <a:r>
              <a:rPr lang="en-US" sz="3200" dirty="0">
                <a:solidFill>
                  <a:srgbClr val="2C95DD"/>
                </a:solidFill>
              </a:rPr>
              <a:t/>
            </a:r>
            <a:br>
              <a:rPr lang="en-US" sz="3200" dirty="0">
                <a:solidFill>
                  <a:srgbClr val="2C95DD"/>
                </a:solidFill>
              </a:rPr>
            </a:br>
            <a:endParaRPr lang="en-US" sz="3200" b="0" dirty="0">
              <a:solidFill>
                <a:schemeClr val="accent2"/>
              </a:solidFill>
            </a:endParaRPr>
          </a:p>
        </p:txBody>
      </p:sp>
      <p:pic>
        <p:nvPicPr>
          <p:cNvPr id="10" name="Picture 9"/>
          <p:cNvPicPr>
            <a:picLocks noChangeAspect="1"/>
          </p:cNvPicPr>
          <p:nvPr/>
        </p:nvPicPr>
        <p:blipFill>
          <a:blip r:embed="rId12"/>
          <a:stretch>
            <a:fillRect/>
          </a:stretch>
        </p:blipFill>
        <p:spPr>
          <a:xfrm>
            <a:off x="3053613" y="2796822"/>
            <a:ext cx="2093047" cy="2260491"/>
          </a:xfrm>
          <a:prstGeom prst="rect">
            <a:avLst/>
          </a:prstGeom>
        </p:spPr>
      </p:pic>
    </p:spTree>
    <p:extLst>
      <p:ext uri="{BB962C8B-B14F-4D97-AF65-F5344CB8AC3E}">
        <p14:creationId xmlns:p14="http://schemas.microsoft.com/office/powerpoint/2010/main" val="3473816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Shape 434"/>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11" name="Shape 435"/>
          <p:cNvSpPr/>
          <p:nvPr/>
        </p:nvSpPr>
        <p:spPr>
          <a:xfrm>
            <a:off x="-15485" y="-130746"/>
            <a:ext cx="9172718"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12" name="Shape 436"/>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13" name="Shape 437"/>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14" name="Shape 438"/>
          <p:cNvSpPr txBox="1"/>
          <p:nvPr/>
        </p:nvSpPr>
        <p:spPr>
          <a:xfrm>
            <a:off x="618975" y="1499151"/>
            <a:ext cx="8295599" cy="3355925"/>
          </a:xfrm>
          <a:prstGeom prst="rect">
            <a:avLst/>
          </a:prstGeom>
          <a:noFill/>
          <a:ln>
            <a:noFill/>
          </a:ln>
        </p:spPr>
        <p:txBody>
          <a:bodyPr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rgbClr val="FFFFFF"/>
              </a:solidFill>
              <a:effectLst/>
              <a:uLnTx/>
              <a:uFillTx/>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FFFFFF"/>
                </a:solidFill>
                <a:effectLst/>
                <a:uLnTx/>
                <a:uFillTx/>
              </a:rPr>
              <a:t>Here </a:t>
            </a:r>
            <a:r>
              <a:rPr kumimoji="0" lang="en" sz="2400" b="1" i="0" u="none" strike="noStrike" kern="0" cap="none" spc="0" normalizeH="0" baseline="0" noProof="0" dirty="0">
                <a:ln>
                  <a:noFill/>
                </a:ln>
                <a:solidFill>
                  <a:srgbClr val="FFFFFF"/>
                </a:solidFill>
                <a:effectLst/>
                <a:uLnTx/>
                <a:uFillTx/>
              </a:rPr>
              <a:t>is my source code</a:t>
            </a: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1371600" marR="0" lvl="0" indent="45720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a:ln>
                  <a:noFill/>
                </a:ln>
                <a:solidFill>
                  <a:srgbClr val="FFFFFF"/>
                </a:solidFill>
                <a:effectLst/>
                <a:uLnTx/>
                <a:uFillTx/>
              </a:rPr>
              <a:t>Run it on the cloud for me</a:t>
            </a:r>
          </a:p>
          <a:p>
            <a:pPr marL="0" marR="0" lvl="0" indent="0" defTabSz="914400" rtl="0" eaLnBrk="1" fontAlgn="auto" latinLnBrk="0" hangingPunct="1">
              <a:lnSpc>
                <a:spcPct val="100000"/>
              </a:lnSpc>
              <a:spcBef>
                <a:spcPts val="0"/>
              </a:spcBef>
              <a:spcAft>
                <a:spcPts val="0"/>
              </a:spcAft>
              <a:buClrTx/>
              <a:buSzTx/>
              <a:buFontTx/>
              <a:buNone/>
              <a:tabLst/>
              <a:defRPr/>
            </a:pPr>
            <a:endParaRPr kumimoji="0" sz="2400" b="1" i="0" u="none" strike="noStrike" kern="0" cap="none" spc="0" normalizeH="0" baseline="0" noProof="0" dirty="0">
              <a:ln>
                <a:noFill/>
              </a:ln>
              <a:solidFill>
                <a:srgbClr val="FFFFFF"/>
              </a:solidFill>
              <a:effectLst/>
              <a:uLnTx/>
              <a:uFillTx/>
            </a:endParaRPr>
          </a:p>
          <a:p>
            <a:pPr marL="3200400" marR="0" lvl="0" indent="457200" defTabSz="914400" rtl="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a:ln>
                  <a:noFill/>
                </a:ln>
                <a:solidFill>
                  <a:srgbClr val="FFFFFF"/>
                </a:solidFill>
                <a:effectLst/>
                <a:uLnTx/>
                <a:uFillTx/>
              </a:rPr>
              <a:t>I do not care how</a:t>
            </a:r>
          </a:p>
        </p:txBody>
      </p:sp>
      <p:sp>
        <p:nvSpPr>
          <p:cNvPr id="15" name="Shape 439"/>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 sz="4200" b="1" i="0" u="none" strike="noStrike" kern="0" cap="none" spc="0" normalizeH="0" baseline="0" noProof="0">
                <a:ln>
                  <a:noFill/>
                </a:ln>
                <a:solidFill>
                  <a:srgbClr val="00AE9E"/>
                </a:solidFill>
                <a:effectLst/>
                <a:uLnTx/>
                <a:uFillTx/>
              </a:rPr>
              <a:t>Cloud Foundry Haiku</a:t>
            </a:r>
          </a:p>
        </p:txBody>
      </p:sp>
    </p:spTree>
    <p:extLst>
      <p:ext uri="{BB962C8B-B14F-4D97-AF65-F5344CB8AC3E}">
        <p14:creationId xmlns:p14="http://schemas.microsoft.com/office/powerpoint/2010/main" val="1921588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ounded Rectangle 4"/>
          <p:cNvSpPr/>
          <p:nvPr/>
        </p:nvSpPr>
        <p:spPr>
          <a:xfrm>
            <a:off x="330580" y="3791256"/>
            <a:ext cx="8509144" cy="459683"/>
          </a:xfrm>
          <a:prstGeom prst="roundRect">
            <a:avLst/>
          </a:prstGeom>
          <a:solidFill>
            <a:schemeClr val="bg1">
              <a:lumMod val="85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4D4D4D"/>
                </a:solidFill>
              </a:rPr>
              <a:t>BOSH - Automation Layer</a:t>
            </a:r>
            <a:endParaRPr lang="en-US" sz="1200" b="1" dirty="0">
              <a:solidFill>
                <a:srgbClr val="4D4D4D"/>
              </a:solidFill>
            </a:endParaRPr>
          </a:p>
        </p:txBody>
      </p:sp>
      <p:sp>
        <p:nvSpPr>
          <p:cNvPr id="6" name="AutoShape 1"/>
          <p:cNvSpPr>
            <a:spLocks noChangeArrowheads="1"/>
          </p:cNvSpPr>
          <p:nvPr/>
        </p:nvSpPr>
        <p:spPr bwMode="auto">
          <a:xfrm>
            <a:off x="330580" y="289781"/>
            <a:ext cx="8509145" cy="3406318"/>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t"/>
          <a:lstStyle/>
          <a:p>
            <a:r>
              <a:rPr lang="en-US" sz="1800" b="1" dirty="0" smtClean="0"/>
              <a:t>Pivotal Cloud Foundry</a:t>
            </a:r>
            <a:endParaRPr lang="en-US" sz="1800" b="1" dirty="0"/>
          </a:p>
        </p:txBody>
      </p:sp>
      <p:grpSp>
        <p:nvGrpSpPr>
          <p:cNvPr id="272" name="Group 271"/>
          <p:cNvGrpSpPr/>
          <p:nvPr/>
        </p:nvGrpSpPr>
        <p:grpSpPr>
          <a:xfrm>
            <a:off x="2017341" y="4150029"/>
            <a:ext cx="4287302" cy="709208"/>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7"/>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132" name="Rounded Rectangle 131"/>
          <p:cNvSpPr/>
          <p:nvPr/>
        </p:nvSpPr>
        <p:spPr>
          <a:xfrm>
            <a:off x="1352068" y="2989842"/>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Logging / Metrics</a:t>
            </a:r>
            <a:endParaRPr lang="en-US" sz="1800" dirty="0"/>
          </a:p>
        </p:txBody>
      </p:sp>
      <p:sp>
        <p:nvSpPr>
          <p:cNvPr id="146" name="Rounded Rectangle 145"/>
          <p:cNvSpPr/>
          <p:nvPr/>
        </p:nvSpPr>
        <p:spPr>
          <a:xfrm>
            <a:off x="1390200" y="903752"/>
            <a:ext cx="5136697" cy="2010138"/>
          </a:xfrm>
          <a:prstGeom prst="roundRect">
            <a:avLst>
              <a:gd name="adj" fmla="val 2308"/>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Elastic Container Runtime</a:t>
            </a:r>
            <a:endParaRPr lang="en-US" sz="1800" dirty="0"/>
          </a:p>
        </p:txBody>
      </p:sp>
      <p:sp>
        <p:nvSpPr>
          <p:cNvPr id="147" name="AutoShape 5"/>
          <p:cNvSpPr>
            <a:spLocks noChangeArrowheads="1"/>
          </p:cNvSpPr>
          <p:nvPr/>
        </p:nvSpPr>
        <p:spPr bwMode="auto">
          <a:xfrm>
            <a:off x="4863764" y="3002361"/>
            <a:ext cx="1663133" cy="701034"/>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Application</a:t>
            </a:r>
          </a:p>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Access</a:t>
            </a:r>
            <a:endParaRPr lang="en-US" sz="2000" b="1" dirty="0">
              <a:solidFill>
                <a:srgbClr val="FFFFFF"/>
              </a:solidFill>
            </a:endParaRPr>
          </a:p>
        </p:txBody>
      </p:sp>
      <p:sp>
        <p:nvSpPr>
          <p:cNvPr id="149" name="AutoShape 3"/>
          <p:cNvSpPr>
            <a:spLocks noChangeArrowheads="1"/>
          </p:cNvSpPr>
          <p:nvPr/>
        </p:nvSpPr>
        <p:spPr bwMode="auto">
          <a:xfrm>
            <a:off x="6667794" y="458711"/>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Ops Manager</a:t>
            </a:r>
            <a:endParaRPr lang="en-US" sz="1600" b="1" dirty="0">
              <a:solidFill>
                <a:srgbClr val="FFFFFF"/>
              </a:solidFill>
            </a:endParaRPr>
          </a:p>
        </p:txBody>
      </p:sp>
      <p:sp>
        <p:nvSpPr>
          <p:cNvPr id="150" name="AutoShape 3"/>
          <p:cNvSpPr>
            <a:spLocks noChangeArrowheads="1"/>
          </p:cNvSpPr>
          <p:nvPr/>
        </p:nvSpPr>
        <p:spPr bwMode="auto">
          <a:xfrm>
            <a:off x="6668569" y="1489114"/>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151" name="AutoShape 3"/>
          <p:cNvSpPr>
            <a:spLocks noChangeArrowheads="1"/>
          </p:cNvSpPr>
          <p:nvPr/>
        </p:nvSpPr>
        <p:spPr bwMode="auto">
          <a:xfrm>
            <a:off x="6667794" y="2557320"/>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201" name="Rounded Rectangle 200"/>
          <p:cNvSpPr/>
          <p:nvPr/>
        </p:nvSpPr>
        <p:spPr bwMode="auto">
          <a:xfrm rot="16200000">
            <a:off x="-360697" y="2003327"/>
            <a:ext cx="2760500" cy="492726"/>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800" dirty="0">
                <a:solidFill>
                  <a:prstClr val="white">
                    <a:lumMod val="95000"/>
                  </a:prstClr>
                </a:solidFill>
                <a:latin typeface="Calibri"/>
              </a:rPr>
              <a:t>Dynamic </a:t>
            </a:r>
            <a:r>
              <a:rPr lang="en-US" sz="1800" dirty="0" smtClean="0">
                <a:solidFill>
                  <a:prstClr val="white">
                    <a:lumMod val="95000"/>
                  </a:prstClr>
                </a:solidFill>
                <a:latin typeface="Calibri"/>
              </a:rPr>
              <a:t>Router</a:t>
            </a:r>
          </a:p>
        </p:txBody>
      </p:sp>
      <p:sp>
        <p:nvSpPr>
          <p:cNvPr id="202" name="Shape 346"/>
          <p:cNvSpPr/>
          <p:nvPr/>
        </p:nvSpPr>
        <p:spPr>
          <a:xfrm>
            <a:off x="856193" y="3171326"/>
            <a:ext cx="355844" cy="342035"/>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105" name="Picture 104"/>
          <p:cNvPicPr>
            <a:picLocks noChangeAspect="1"/>
          </p:cNvPicPr>
          <p:nvPr/>
        </p:nvPicPr>
        <p:blipFill>
          <a:blip r:embed="rId3" cstate="print"/>
          <a:srcRect b="-4013"/>
          <a:stretch>
            <a:fillRect/>
          </a:stretch>
        </p:blipFill>
        <p:spPr bwMode="auto">
          <a:xfrm>
            <a:off x="6409844" y="4120592"/>
            <a:ext cx="999278" cy="703728"/>
          </a:xfrm>
          <a:prstGeom prst="rect">
            <a:avLst/>
          </a:prstGeom>
          <a:noFill/>
          <a:ln w="9525">
            <a:noFill/>
            <a:miter lim="800000"/>
            <a:headEnd/>
            <a:tailEnd/>
          </a:ln>
        </p:spPr>
      </p:pic>
      <p:pic>
        <p:nvPicPr>
          <p:cNvPr id="104" name="Picture 9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526897" y="4299491"/>
            <a:ext cx="699018" cy="33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AutoShape 3"/>
          <p:cNvSpPr>
            <a:spLocks noChangeArrowheads="1"/>
          </p:cNvSpPr>
          <p:nvPr/>
        </p:nvSpPr>
        <p:spPr bwMode="auto">
          <a:xfrm>
            <a:off x="3045802" y="388970"/>
            <a:ext cx="3386288" cy="387796"/>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Platform Access</a:t>
            </a:r>
            <a:endParaRPr lang="en-US" sz="1600" b="1" dirty="0">
              <a:solidFill>
                <a:srgbClr val="FFFFFF"/>
              </a:solidFill>
            </a:endParaRPr>
          </a:p>
        </p:txBody>
      </p:sp>
    </p:spTree>
    <p:extLst>
      <p:ext uri="{BB962C8B-B14F-4D97-AF65-F5344CB8AC3E}">
        <p14:creationId xmlns:p14="http://schemas.microsoft.com/office/powerpoint/2010/main" val="2062382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5" name="Title 1"/>
          <p:cNvSpPr>
            <a:spLocks noGrp="1"/>
          </p:cNvSpPr>
          <p:nvPr>
            <p:ph type="title"/>
          </p:nvPr>
        </p:nvSpPr>
        <p:spPr>
          <a:xfrm>
            <a:off x="1260324" y="164193"/>
            <a:ext cx="7283752" cy="857250"/>
          </a:xfrm>
        </p:spPr>
        <p:txBody>
          <a:bodyPr/>
          <a:lstStyle/>
          <a:p>
            <a:r>
              <a:rPr lang="en-US" sz="3200" dirty="0" smtClean="0">
                <a:solidFill>
                  <a:srgbClr val="2C95DD"/>
                </a:solidFill>
              </a:rPr>
              <a:t>Deploying Apps Shouldn’t </a:t>
            </a:r>
            <a:r>
              <a:rPr lang="en-US" sz="3200" dirty="0">
                <a:solidFill>
                  <a:srgbClr val="2C95DD"/>
                </a:solidFill>
              </a:rPr>
              <a:t>B</a:t>
            </a:r>
            <a:r>
              <a:rPr lang="en-US" sz="3200" dirty="0" smtClean="0">
                <a:solidFill>
                  <a:srgbClr val="2C95DD"/>
                </a:solidFill>
              </a:rPr>
              <a:t>e Painful</a:t>
            </a:r>
            <a:endParaRPr lang="en-US" sz="3200" dirty="0">
              <a:solidFill>
                <a:schemeClr val="bg2"/>
              </a:solidFill>
              <a:latin typeface="Arial" charset="0"/>
            </a:endParaRPr>
          </a:p>
        </p:txBody>
      </p:sp>
      <p:sp>
        <p:nvSpPr>
          <p:cNvPr id="47106" name="Content Placeholder 2"/>
          <p:cNvSpPr>
            <a:spLocks noGrp="1"/>
          </p:cNvSpPr>
          <p:nvPr>
            <p:ph sz="half" idx="1"/>
          </p:nvPr>
        </p:nvSpPr>
        <p:spPr>
          <a:xfrm>
            <a:off x="457200" y="1021443"/>
            <a:ext cx="4038600" cy="3717925"/>
          </a:xfrm>
        </p:spPr>
        <p:txBody>
          <a:bodyPr/>
          <a:lstStyle/>
          <a:p>
            <a:pPr marL="0" indent="0" algn="ctr">
              <a:buFont typeface="Arial" charset="0"/>
              <a:buNone/>
            </a:pPr>
            <a:r>
              <a:rPr lang="en-US" sz="3200" b="1" dirty="0">
                <a:solidFill>
                  <a:srgbClr val="FFFFFF"/>
                </a:solidFill>
                <a:latin typeface="Arial" charset="0"/>
              </a:rPr>
              <a:t>Traditional</a:t>
            </a:r>
          </a:p>
          <a:p>
            <a:pPr marL="0" indent="0" algn="ctr">
              <a:buFont typeface="Arial" charset="0"/>
              <a:buNone/>
            </a:pPr>
            <a:r>
              <a:rPr lang="en-US" sz="1800" dirty="0">
                <a:solidFill>
                  <a:srgbClr val="FFFFFF"/>
                </a:solidFill>
                <a:latin typeface="Arial" charset="0"/>
              </a:rPr>
              <a:t>Create a VM</a:t>
            </a:r>
          </a:p>
          <a:p>
            <a:pPr marL="0" indent="0" algn="ctr">
              <a:buFont typeface="Arial" charset="0"/>
              <a:buNone/>
            </a:pPr>
            <a:r>
              <a:rPr lang="en-US" sz="1800" dirty="0">
                <a:solidFill>
                  <a:srgbClr val="FFFFFF"/>
                </a:solidFill>
                <a:latin typeface="Arial" charset="0"/>
              </a:rPr>
              <a:t>Install JDK</a:t>
            </a:r>
          </a:p>
          <a:p>
            <a:pPr marL="0" indent="0" algn="ctr">
              <a:buFont typeface="Arial" charset="0"/>
              <a:buNone/>
            </a:pPr>
            <a:r>
              <a:rPr lang="en-US" sz="1800" dirty="0">
                <a:solidFill>
                  <a:srgbClr val="FFFFFF"/>
                </a:solidFill>
                <a:latin typeface="Arial" charset="0"/>
              </a:rPr>
              <a:t>Install Tomcat</a:t>
            </a:r>
          </a:p>
          <a:p>
            <a:pPr marL="0" indent="0" algn="ctr">
              <a:buFont typeface="Arial" charset="0"/>
              <a:buNone/>
            </a:pPr>
            <a:r>
              <a:rPr lang="en-US" sz="1800" dirty="0">
                <a:solidFill>
                  <a:srgbClr val="FFFFFF"/>
                </a:solidFill>
                <a:latin typeface="Arial" charset="0"/>
              </a:rPr>
              <a:t>Deploy Application</a:t>
            </a:r>
          </a:p>
          <a:p>
            <a:pPr marL="0" indent="0" algn="ctr">
              <a:buFont typeface="Arial" charset="0"/>
              <a:buNone/>
            </a:pPr>
            <a:r>
              <a:rPr lang="en-US" sz="1800" dirty="0">
                <a:solidFill>
                  <a:srgbClr val="FFFFFF"/>
                </a:solidFill>
                <a:latin typeface="Arial" charset="0"/>
              </a:rPr>
              <a:t>Configure Load Balancer</a:t>
            </a:r>
          </a:p>
          <a:p>
            <a:pPr marL="0" indent="0" algn="ctr">
              <a:buFont typeface="Arial" charset="0"/>
              <a:buNone/>
            </a:pPr>
            <a:r>
              <a:rPr lang="en-US" sz="1800" dirty="0">
                <a:solidFill>
                  <a:srgbClr val="FFFFFF"/>
                </a:solidFill>
                <a:latin typeface="Arial" charset="0"/>
              </a:rPr>
              <a:t>Configure DNS</a:t>
            </a:r>
          </a:p>
          <a:p>
            <a:pPr marL="0" indent="0" algn="ctr">
              <a:buFont typeface="Arial" charset="0"/>
              <a:buNone/>
            </a:pPr>
            <a:r>
              <a:rPr lang="en-US" sz="1800" dirty="0">
                <a:solidFill>
                  <a:srgbClr val="FFFFFF"/>
                </a:solidFill>
                <a:latin typeface="Arial" charset="0"/>
              </a:rPr>
              <a:t>Configure Firewall </a:t>
            </a:r>
          </a:p>
          <a:p>
            <a:pPr marL="0" indent="0" algn="ctr">
              <a:buFont typeface="Arial" charset="0"/>
              <a:buNone/>
            </a:pPr>
            <a:r>
              <a:rPr lang="en-US" sz="1800" dirty="0">
                <a:solidFill>
                  <a:srgbClr val="FFFFFF"/>
                </a:solidFill>
                <a:latin typeface="Arial" charset="0"/>
              </a:rPr>
              <a:t>Configure Monitoring</a:t>
            </a:r>
          </a:p>
          <a:p>
            <a:pPr marL="0" indent="0" algn="ctr">
              <a:buFont typeface="Arial" charset="0"/>
              <a:buNone/>
            </a:pPr>
            <a:r>
              <a:rPr lang="en-US" sz="1800" dirty="0">
                <a:solidFill>
                  <a:srgbClr val="FFFFFF"/>
                </a:solidFill>
                <a:latin typeface="Arial" charset="0"/>
              </a:rPr>
              <a:t>Configure Logging</a:t>
            </a:r>
          </a:p>
        </p:txBody>
      </p:sp>
      <p:sp>
        <p:nvSpPr>
          <p:cNvPr id="47107" name="Content Placeholder 3"/>
          <p:cNvSpPr>
            <a:spLocks noGrp="1"/>
          </p:cNvSpPr>
          <p:nvPr>
            <p:ph sz="half" idx="2"/>
          </p:nvPr>
        </p:nvSpPr>
        <p:spPr>
          <a:xfrm>
            <a:off x="4648200" y="1021443"/>
            <a:ext cx="4038600" cy="3717925"/>
          </a:xfrm>
        </p:spPr>
        <p:txBody>
          <a:bodyPr/>
          <a:lstStyle/>
          <a:p>
            <a:pPr marL="0" indent="0" algn="ctr">
              <a:buFont typeface="Arial" charset="0"/>
              <a:buNone/>
            </a:pPr>
            <a:r>
              <a:rPr lang="en-US" sz="3200" b="1" dirty="0">
                <a:solidFill>
                  <a:srgbClr val="FFFFFF"/>
                </a:solidFill>
                <a:latin typeface="Arial" charset="0"/>
              </a:rPr>
              <a:t>Pivotal Cloud Foundry</a:t>
            </a:r>
          </a:p>
          <a:p>
            <a:pPr marL="0" indent="0" algn="ctr">
              <a:buFont typeface="Arial" charset="0"/>
              <a:buNone/>
            </a:pPr>
            <a:endParaRPr lang="en-US" b="1" dirty="0">
              <a:solidFill>
                <a:srgbClr val="FFFFFF"/>
              </a:solidFill>
              <a:latin typeface="Arial" charset="0"/>
            </a:endParaRPr>
          </a:p>
          <a:p>
            <a:pPr marL="0" indent="0" algn="ctr">
              <a:buFont typeface="Arial" charset="0"/>
              <a:buNone/>
            </a:pPr>
            <a:r>
              <a:rPr lang="en-US" sz="1800" dirty="0" err="1">
                <a:solidFill>
                  <a:srgbClr val="FFFFFF"/>
                </a:solidFill>
                <a:latin typeface="Arial" charset="0"/>
              </a:rPr>
              <a:t>cf</a:t>
            </a:r>
            <a:r>
              <a:rPr lang="en-US" sz="1800" dirty="0">
                <a:solidFill>
                  <a:srgbClr val="FFFFFF"/>
                </a:solidFill>
                <a:latin typeface="Arial" charset="0"/>
              </a:rPr>
              <a:t> push</a:t>
            </a:r>
          </a:p>
        </p:txBody>
      </p:sp>
    </p:spTree>
    <p:extLst>
      <p:ext uri="{BB962C8B-B14F-4D97-AF65-F5344CB8AC3E}">
        <p14:creationId xmlns:p14="http://schemas.microsoft.com/office/powerpoint/2010/main" val="2229417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chemeClr val="accent2"/>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705513" y="2887575"/>
            <a:ext cx="915160"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Container</a:t>
            </a:r>
          </a:p>
        </p:txBody>
      </p:sp>
      <p:sp>
        <p:nvSpPr>
          <p:cNvPr id="10" name="Shape 194"/>
          <p:cNvSpPr/>
          <p:nvPr/>
        </p:nvSpPr>
        <p:spPr>
          <a:xfrm>
            <a:off x="3833483" y="3459291"/>
            <a:ext cx="781771"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5015971" y="2887575"/>
            <a:ext cx="820738"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chemeClr val="tx2"/>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
        <p:nvSpPr>
          <p:cNvPr id="18" name="Title 1"/>
          <p:cNvSpPr txBox="1">
            <a:spLocks/>
          </p:cNvSpPr>
          <p:nvPr/>
        </p:nvSpPr>
        <p:spPr>
          <a:xfrm>
            <a:off x="2177143" y="248632"/>
            <a:ext cx="4431507"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Staging and </a:t>
            </a:r>
            <a:r>
              <a:rPr lang="en-US" sz="3200" dirty="0" err="1" smtClean="0">
                <a:solidFill>
                  <a:srgbClr val="2C95DD"/>
                </a:solidFill>
              </a:rPr>
              <a:t>Buildpacks</a:t>
            </a:r>
            <a:endParaRPr lang="en-US" sz="3200" dirty="0">
              <a:solidFill>
                <a:schemeClr val="bg2"/>
              </a:solidFill>
              <a:latin typeface="Arial" charset="0"/>
            </a:endParaRPr>
          </a:p>
        </p:txBody>
      </p:sp>
    </p:spTree>
    <p:extLst>
      <p:ext uri="{BB962C8B-B14F-4D97-AF65-F5344CB8AC3E}">
        <p14:creationId xmlns:p14="http://schemas.microsoft.com/office/powerpoint/2010/main" val="40289966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CF PUSH Demo</a:t>
            </a:r>
            <a:endParaRPr lang="en" sz="2100" b="1" cap="all" dirty="0">
              <a:solidFill>
                <a:srgbClr val="74CEC7"/>
              </a:solidFill>
            </a:endParaRPr>
          </a:p>
        </p:txBody>
      </p:sp>
    </p:spTree>
    <p:extLst>
      <p:ext uri="{BB962C8B-B14F-4D97-AF65-F5344CB8AC3E}">
        <p14:creationId xmlns:p14="http://schemas.microsoft.com/office/powerpoint/2010/main" val="5821916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sz="2800">
                <a:latin typeface="Arial" charset="0"/>
              </a:rPr>
              <a:t>Service Broker</a:t>
            </a:r>
          </a:p>
        </p:txBody>
      </p:sp>
      <p:sp>
        <p:nvSpPr>
          <p:cNvPr id="20482" name="Text Placeholder 2"/>
          <p:cNvSpPr>
            <a:spLocks noGrp="1"/>
          </p:cNvSpPr>
          <p:nvPr>
            <p:ph sz="half" idx="1"/>
          </p:nvPr>
        </p:nvSpPr>
        <p:spPr>
          <a:xfrm>
            <a:off x="457200" y="876300"/>
            <a:ext cx="4038600" cy="3717925"/>
          </a:xfrm>
        </p:spPr>
        <p:txBody>
          <a:bodyPr/>
          <a:lstStyle/>
          <a:p>
            <a:r>
              <a:rPr lang="en-US">
                <a:latin typeface="Arial" charset="0"/>
              </a:rPr>
              <a:t>Flexible, RESTful API</a:t>
            </a:r>
          </a:p>
          <a:p>
            <a:endParaRPr lang="en-US">
              <a:latin typeface="Arial" charset="0"/>
            </a:endParaRPr>
          </a:p>
          <a:p>
            <a:r>
              <a:rPr lang="en-US">
                <a:latin typeface="Arial" charset="0"/>
              </a:rPr>
              <a:t>Allows Service Authors to provide self-provisioning Services to developers</a:t>
            </a:r>
          </a:p>
        </p:txBody>
      </p:sp>
      <p:cxnSp>
        <p:nvCxnSpPr>
          <p:cNvPr id="4" name="Shape 628"/>
          <p:cNvCxnSpPr/>
          <p:nvPr/>
        </p:nvCxnSpPr>
        <p:spPr>
          <a:xfrm>
            <a:off x="5313363" y="2141538"/>
            <a:ext cx="1311275" cy="1165225"/>
          </a:xfrm>
          <a:prstGeom prst="straightConnector1">
            <a:avLst/>
          </a:prstGeom>
          <a:noFill/>
          <a:ln w="12700" cap="flat" cmpd="sng">
            <a:solidFill>
              <a:schemeClr val="tx1">
                <a:lumMod val="60000"/>
                <a:lumOff val="40000"/>
              </a:schemeClr>
            </a:solidFill>
            <a:prstDash val="solid"/>
            <a:round/>
            <a:headEnd type="none" w="med" len="med"/>
            <a:tailEnd type="stealth" w="lg" len="lg"/>
          </a:ln>
        </p:spPr>
      </p:cxnSp>
      <p:grpSp>
        <p:nvGrpSpPr>
          <p:cNvPr id="20484" name="Shape 612"/>
          <p:cNvGrpSpPr>
            <a:grpSpLocks/>
          </p:cNvGrpSpPr>
          <p:nvPr/>
        </p:nvGrpSpPr>
        <p:grpSpPr bwMode="auto">
          <a:xfrm>
            <a:off x="5895975" y="2894013"/>
            <a:ext cx="1600200" cy="774700"/>
            <a:chOff x="6908803" y="3335862"/>
            <a:chExt cx="1600198" cy="775848"/>
          </a:xfrm>
        </p:grpSpPr>
        <p:sp>
          <p:nvSpPr>
            <p:cNvPr id="20499" name="Shape 613"/>
            <p:cNvSpPr>
              <a:spLocks noChangeArrowheads="1"/>
            </p:cNvSpPr>
            <p:nvPr/>
          </p:nvSpPr>
          <p:spPr bwMode="auto">
            <a:xfrm>
              <a:off x="6908803" y="3335862"/>
              <a:ext cx="1600198" cy="775848"/>
            </a:xfrm>
            <a:prstGeom prst="roundRect">
              <a:avLst>
                <a:gd name="adj" fmla="val 2037"/>
              </a:avLst>
            </a:prstGeom>
            <a:solidFill>
              <a:srgbClr val="33928A"/>
            </a:solidFill>
            <a:ln>
              <a:noFill/>
            </a:ln>
            <a:extLst>
              <a:ext uri="{91240B29-F687-4f45-9708-019B960494DF}">
                <a14:hiddenLine xmlns:a14="http://schemas.microsoft.com/office/drawing/2010/main" w="9525">
                  <a:solidFill>
                    <a:srgbClr val="000000"/>
                  </a:solidFill>
                  <a:round/>
                  <a:headEnd/>
                  <a:tailEnd/>
                </a14:hiddenLine>
              </a:ext>
            </a:extLst>
          </p:spPr>
          <p:txBody>
            <a:bodyPr lIns="91425" tIns="0" rIns="91425" bIns="0"/>
            <a:lstStyle/>
            <a:p>
              <a:pPr algn="ctr">
                <a:buClr>
                  <a:srgbClr val="F2F2F2"/>
                </a:buClr>
                <a:buSzPct val="25000"/>
                <a:buFont typeface="Calibri" charset="0"/>
                <a:buNone/>
              </a:pPr>
              <a:r>
                <a:rPr lang="en-US" sz="1200">
                  <a:solidFill>
                    <a:srgbClr val="F2F2F2"/>
                  </a:solidFill>
                  <a:latin typeface="Calibri" charset="0"/>
                  <a:cs typeface="Calibri" charset="0"/>
                  <a:sym typeface="Calibri" charset="0"/>
                </a:rPr>
                <a:t>CELL</a:t>
              </a:r>
            </a:p>
          </p:txBody>
        </p:sp>
        <p:sp>
          <p:nvSpPr>
            <p:cNvPr id="20500" name="Shape 614"/>
            <p:cNvSpPr>
              <a:spLocks noChangeArrowheads="1"/>
            </p:cNvSpPr>
            <p:nvPr/>
          </p:nvSpPr>
          <p:spPr bwMode="auto">
            <a:xfrm>
              <a:off x="6975421" y="3738232"/>
              <a:ext cx="1460472" cy="269210"/>
            </a:xfrm>
            <a:prstGeom prst="roundRect">
              <a:avLst>
                <a:gd name="adj" fmla="val 10426"/>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91425" tIns="0" rIns="91425" bIns="0" anchor="ctr"/>
            <a:lstStyle/>
            <a:p>
              <a:pPr>
                <a:buClr>
                  <a:srgbClr val="F2F2F2"/>
                </a:buClr>
                <a:buSzPct val="25000"/>
                <a:buFont typeface="Calibri" charset="0"/>
                <a:buNone/>
              </a:pPr>
              <a:r>
                <a:rPr lang="en-US" sz="1200">
                  <a:solidFill>
                    <a:srgbClr val="F2F2F2"/>
                  </a:solidFill>
                  <a:latin typeface="Calibri" charset="0"/>
                  <a:cs typeface="Calibri" charset="0"/>
                  <a:sym typeface="Calibri" charset="0"/>
                </a:rPr>
                <a:t>Apps</a:t>
              </a:r>
            </a:p>
          </p:txBody>
        </p:sp>
        <p:sp>
          <p:nvSpPr>
            <p:cNvPr id="8" name="Shape 615"/>
            <p:cNvSpPr/>
            <p:nvPr/>
          </p:nvSpPr>
          <p:spPr>
            <a:xfrm>
              <a:off x="8210551" y="3768302"/>
              <a:ext cx="179388" cy="208270"/>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sz="1200">
                <a:solidFill>
                  <a:schemeClr val="lt1"/>
                </a:solidFill>
                <a:latin typeface="Arial"/>
                <a:ea typeface="Arial"/>
                <a:cs typeface="Arial"/>
                <a:sym typeface="Arial"/>
                <a:rtl val="0"/>
              </a:endParaRPr>
            </a:p>
          </p:txBody>
        </p:sp>
        <p:sp>
          <p:nvSpPr>
            <p:cNvPr id="9" name="Shape 616"/>
            <p:cNvSpPr/>
            <p:nvPr/>
          </p:nvSpPr>
          <p:spPr>
            <a:xfrm>
              <a:off x="8272464" y="3366069"/>
              <a:ext cx="174625" cy="189193"/>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sz="900">
                <a:solidFill>
                  <a:schemeClr val="lt1"/>
                </a:solidFill>
                <a:latin typeface="Arial"/>
                <a:ea typeface="Arial"/>
                <a:cs typeface="Arial"/>
                <a:sym typeface="Arial"/>
                <a:rtl val="0"/>
              </a:endParaRPr>
            </a:p>
          </p:txBody>
        </p:sp>
      </p:grpSp>
      <p:grpSp>
        <p:nvGrpSpPr>
          <p:cNvPr id="20485" name="Shape 617"/>
          <p:cNvGrpSpPr>
            <a:grpSpLocks/>
          </p:cNvGrpSpPr>
          <p:nvPr/>
        </p:nvGrpSpPr>
        <p:grpSpPr bwMode="auto">
          <a:xfrm>
            <a:off x="6932613" y="1576388"/>
            <a:ext cx="1612900" cy="568325"/>
            <a:chOff x="5473457" y="2094582"/>
            <a:chExt cx="1613145" cy="568474"/>
          </a:xfrm>
        </p:grpSpPr>
        <p:sp>
          <p:nvSpPr>
            <p:cNvPr id="20495" name="Shape 618"/>
            <p:cNvSpPr>
              <a:spLocks noChangeArrowheads="1"/>
            </p:cNvSpPr>
            <p:nvPr/>
          </p:nvSpPr>
          <p:spPr bwMode="auto">
            <a:xfrm>
              <a:off x="5473457" y="2094582"/>
              <a:ext cx="1613145" cy="272143"/>
            </a:xfrm>
            <a:prstGeom prst="roundRect">
              <a:avLst>
                <a:gd name="adj" fmla="val 17741"/>
              </a:avLst>
            </a:prstGeom>
            <a:solidFill>
              <a:srgbClr val="33928A"/>
            </a:solidFill>
            <a:ln>
              <a:noFill/>
            </a:ln>
            <a:extLst>
              <a:ext uri="{91240B29-F687-4f45-9708-019B960494DF}">
                <a14:hiddenLine xmlns:a14="http://schemas.microsoft.com/office/drawing/2010/main" w="9525">
                  <a:solidFill>
                    <a:srgbClr val="000000"/>
                  </a:solidFill>
                  <a:round/>
                  <a:headEnd/>
                  <a:tailEnd/>
                </a14:hiddenLine>
              </a:ext>
            </a:extLst>
          </p:spPr>
          <p:txBody>
            <a:bodyPr lIns="91425" tIns="0" rIns="91425" bIns="0" anchor="ctr"/>
            <a:lstStyle/>
            <a:p>
              <a:pPr>
                <a:buClr>
                  <a:srgbClr val="F2F2F2"/>
                </a:buClr>
                <a:buSzPct val="25000"/>
                <a:buFont typeface="Calibri" charset="0"/>
                <a:buNone/>
              </a:pPr>
              <a:r>
                <a:rPr lang="en-US" sz="1200">
                  <a:solidFill>
                    <a:srgbClr val="F2F2F2"/>
                  </a:solidFill>
                  <a:latin typeface="Calibri" charset="0"/>
                  <a:cs typeface="Calibri" charset="0"/>
                  <a:sym typeface="Calibri" charset="0"/>
                </a:rPr>
                <a:t>Service Broker</a:t>
              </a:r>
            </a:p>
          </p:txBody>
        </p:sp>
        <p:sp>
          <p:nvSpPr>
            <p:cNvPr id="20496" name="Shape 619"/>
            <p:cNvSpPr>
              <a:spLocks noChangeArrowheads="1"/>
            </p:cNvSpPr>
            <p:nvPr/>
          </p:nvSpPr>
          <p:spPr bwMode="auto">
            <a:xfrm>
              <a:off x="5473457" y="2390913"/>
              <a:ext cx="1613145" cy="272143"/>
            </a:xfrm>
            <a:prstGeom prst="roundRect">
              <a:avLst>
                <a:gd name="adj" fmla="val 17741"/>
              </a:avLst>
            </a:prstGeom>
            <a:solidFill>
              <a:srgbClr val="33928A"/>
            </a:solidFill>
            <a:ln>
              <a:noFill/>
            </a:ln>
            <a:extLst>
              <a:ext uri="{91240B29-F687-4f45-9708-019B960494DF}">
                <a14:hiddenLine xmlns:a14="http://schemas.microsoft.com/office/drawing/2010/main" w="9525">
                  <a:solidFill>
                    <a:srgbClr val="000000"/>
                  </a:solidFill>
                  <a:round/>
                  <a:headEnd/>
                  <a:tailEnd/>
                </a14:hiddenLine>
              </a:ext>
            </a:extLst>
          </p:spPr>
          <p:txBody>
            <a:bodyPr lIns="91425" tIns="0" rIns="91425" bIns="0" anchor="ctr"/>
            <a:lstStyle/>
            <a:p>
              <a:pPr>
                <a:buClr>
                  <a:srgbClr val="F2F2F2"/>
                </a:buClr>
                <a:buSzPct val="25000"/>
                <a:buFont typeface="Calibri" charset="0"/>
                <a:buNone/>
              </a:pPr>
              <a:r>
                <a:rPr lang="en-US" sz="1200">
                  <a:solidFill>
                    <a:srgbClr val="F2F2F2"/>
                  </a:solidFill>
                  <a:latin typeface="Calibri" charset="0"/>
                  <a:cs typeface="Calibri" charset="0"/>
                  <a:sym typeface="Calibri" charset="0"/>
                </a:rPr>
                <a:t>Service Nodes</a:t>
              </a:r>
            </a:p>
          </p:txBody>
        </p:sp>
        <p:sp>
          <p:nvSpPr>
            <p:cNvPr id="13" name="Shape 620"/>
            <p:cNvSpPr/>
            <p:nvPr/>
          </p:nvSpPr>
          <p:spPr>
            <a:xfrm>
              <a:off x="6829388" y="2131104"/>
              <a:ext cx="193704" cy="193726"/>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sz="1200">
                <a:solidFill>
                  <a:schemeClr val="lt1"/>
                </a:solidFill>
                <a:latin typeface="Arial"/>
                <a:ea typeface="Arial"/>
                <a:cs typeface="Arial"/>
                <a:sym typeface="Arial"/>
                <a:rtl val="0"/>
              </a:endParaRPr>
            </a:p>
          </p:txBody>
        </p:sp>
        <p:sp>
          <p:nvSpPr>
            <p:cNvPr id="14" name="Shape 621"/>
            <p:cNvSpPr/>
            <p:nvPr/>
          </p:nvSpPr>
          <p:spPr>
            <a:xfrm>
              <a:off x="6850028" y="2437572"/>
              <a:ext cx="160362" cy="152440"/>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a:solidFill>
                  <a:schemeClr val="lt1"/>
                </a:solidFill>
                <a:latin typeface="Arial"/>
                <a:ea typeface="Arial"/>
                <a:cs typeface="Arial"/>
                <a:sym typeface="Arial"/>
                <a:rtl val="0"/>
              </a:endParaRPr>
            </a:p>
          </p:txBody>
        </p:sp>
      </p:grpSp>
      <p:grpSp>
        <p:nvGrpSpPr>
          <p:cNvPr id="20486" name="Shape 622"/>
          <p:cNvGrpSpPr>
            <a:grpSpLocks/>
          </p:cNvGrpSpPr>
          <p:nvPr/>
        </p:nvGrpSpPr>
        <p:grpSpPr bwMode="auto">
          <a:xfrm>
            <a:off x="4552950" y="1584325"/>
            <a:ext cx="1612900" cy="573088"/>
            <a:chOff x="4736853" y="1654314"/>
            <a:chExt cx="1613145" cy="572418"/>
          </a:xfrm>
        </p:grpSpPr>
        <p:sp>
          <p:nvSpPr>
            <p:cNvPr id="20492" name="Shape 623"/>
            <p:cNvSpPr>
              <a:spLocks noChangeArrowheads="1"/>
            </p:cNvSpPr>
            <p:nvPr/>
          </p:nvSpPr>
          <p:spPr bwMode="auto">
            <a:xfrm>
              <a:off x="4736853" y="1654314"/>
              <a:ext cx="1613145" cy="572418"/>
            </a:xfrm>
            <a:prstGeom prst="roundRect">
              <a:avLst>
                <a:gd name="adj" fmla="val 17741"/>
              </a:avLst>
            </a:prstGeom>
            <a:solidFill>
              <a:srgbClr val="33928A"/>
            </a:solidFill>
            <a:ln>
              <a:noFill/>
            </a:ln>
            <a:extLst>
              <a:ext uri="{91240B29-F687-4f45-9708-019B960494DF}">
                <a14:hiddenLine xmlns:a14="http://schemas.microsoft.com/office/drawing/2010/main" w="9525">
                  <a:solidFill>
                    <a:srgbClr val="000000"/>
                  </a:solidFill>
                  <a:round/>
                  <a:headEnd/>
                  <a:tailEnd/>
                </a14:hiddenLine>
              </a:ext>
            </a:extLst>
          </p:spPr>
          <p:txBody>
            <a:bodyPr lIns="91425" tIns="0" rIns="91425" bIns="0" anchor="ctr"/>
            <a:lstStyle/>
            <a:p>
              <a:pPr>
                <a:buClr>
                  <a:srgbClr val="F2F2F2"/>
                </a:buClr>
                <a:buSzPct val="25000"/>
                <a:buFont typeface="Calibri" charset="0"/>
                <a:buNone/>
              </a:pPr>
              <a:r>
                <a:rPr lang="en-US" sz="1200">
                  <a:solidFill>
                    <a:srgbClr val="F2F2F2"/>
                  </a:solidFill>
                  <a:latin typeface="Calibri" charset="0"/>
                  <a:cs typeface="Calibri" charset="0"/>
                  <a:sym typeface="Calibri" charset="0"/>
                </a:rPr>
                <a:t>Cloud Controller</a:t>
              </a:r>
            </a:p>
          </p:txBody>
        </p:sp>
        <p:sp>
          <p:nvSpPr>
            <p:cNvPr id="17" name="Shape 624"/>
            <p:cNvSpPr/>
            <p:nvPr/>
          </p:nvSpPr>
          <p:spPr>
            <a:xfrm>
              <a:off x="6097548" y="1676513"/>
              <a:ext cx="169888" cy="226748"/>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sz="1200">
                <a:solidFill>
                  <a:schemeClr val="lt1"/>
                </a:solidFill>
                <a:latin typeface="Arial"/>
                <a:ea typeface="Arial"/>
                <a:cs typeface="Arial"/>
                <a:sym typeface="Arial"/>
                <a:rtl val="0"/>
              </a:endParaRPr>
            </a:p>
          </p:txBody>
        </p:sp>
        <p:sp>
          <p:nvSpPr>
            <p:cNvPr id="18" name="Shape 625"/>
            <p:cNvSpPr/>
            <p:nvPr/>
          </p:nvSpPr>
          <p:spPr>
            <a:xfrm>
              <a:off x="6105486" y="1980957"/>
              <a:ext cx="160362" cy="1522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ormAutofit fontScale="25000" lnSpcReduction="20000"/>
            </a:bodyPr>
            <a:lstStyle/>
            <a:p>
              <a:pPr algn="ctr">
                <a:spcBef>
                  <a:spcPts val="0"/>
                </a:spcBef>
                <a:spcAft>
                  <a:spcPts val="0"/>
                </a:spcAft>
                <a:buClr>
                  <a:srgbClr val="000000"/>
                </a:buClr>
                <a:buFont typeface="Arial"/>
                <a:buNone/>
                <a:defRPr/>
              </a:pPr>
              <a:endParaRPr>
                <a:solidFill>
                  <a:schemeClr val="lt1"/>
                </a:solidFill>
                <a:latin typeface="Arial"/>
                <a:ea typeface="Arial"/>
                <a:cs typeface="Arial"/>
                <a:sym typeface="Arial"/>
                <a:rtl val="0"/>
              </a:endParaRPr>
            </a:p>
          </p:txBody>
        </p:sp>
      </p:grpSp>
      <p:cxnSp>
        <p:nvCxnSpPr>
          <p:cNvPr id="20487" name="Shape 626"/>
          <p:cNvCxnSpPr>
            <a:cxnSpLocks noChangeShapeType="1"/>
            <a:endCxn id="20495" idx="1"/>
          </p:cNvCxnSpPr>
          <p:nvPr/>
        </p:nvCxnSpPr>
        <p:spPr bwMode="auto">
          <a:xfrm rot="10800000" flipH="1">
            <a:off x="6165850" y="1711325"/>
            <a:ext cx="766763" cy="4763"/>
          </a:xfrm>
          <a:prstGeom prst="straightConnector1">
            <a:avLst/>
          </a:prstGeom>
          <a:noFill/>
          <a:ln w="12700">
            <a:solidFill>
              <a:srgbClr val="949494"/>
            </a:solidFill>
            <a:round/>
            <a:headEnd/>
            <a:tailEnd type="stealth" w="lg" len="lg"/>
          </a:ln>
          <a:extLst>
            <a:ext uri="{909E8E84-426E-40dd-AFC4-6F175D3DCCD1}">
              <a14:hiddenFill xmlns:a14="http://schemas.microsoft.com/office/drawing/2010/main">
                <a:noFill/>
              </a14:hiddenFill>
            </a:ext>
          </a:extLst>
        </p:spPr>
      </p:cxnSp>
      <p:sp>
        <p:nvSpPr>
          <p:cNvPr id="20" name="Shape 627"/>
          <p:cNvSpPr txBox="1"/>
          <p:nvPr/>
        </p:nvSpPr>
        <p:spPr>
          <a:xfrm>
            <a:off x="6242050" y="1493838"/>
            <a:ext cx="541338" cy="246062"/>
          </a:xfrm>
          <a:prstGeom prst="rect">
            <a:avLst/>
          </a:prstGeom>
          <a:noFill/>
          <a:ln>
            <a:noFill/>
          </a:ln>
        </p:spPr>
        <p:txBody>
          <a:bodyPr lIns="91425" tIns="45700" rIns="91425" bIns="45700">
            <a:normAutofit fontScale="92500"/>
          </a:bodyPr>
          <a:lstStyle/>
          <a:p>
            <a:pPr algn="ctr">
              <a:spcBef>
                <a:spcPts val="0"/>
              </a:spcBef>
              <a:spcAft>
                <a:spcPts val="0"/>
              </a:spcAft>
              <a:buClr>
                <a:schemeClr val="lt2"/>
              </a:buClr>
              <a:buSzPct val="25000"/>
              <a:buFont typeface="Arial"/>
              <a:buNone/>
              <a:defRPr/>
            </a:pPr>
            <a:r>
              <a:rPr lang="en-US" sz="1000" dirty="0">
                <a:solidFill>
                  <a:schemeClr val="tx1">
                    <a:lumMod val="60000"/>
                    <a:lumOff val="40000"/>
                  </a:schemeClr>
                </a:solidFill>
                <a:latin typeface="Arial"/>
                <a:ea typeface="Arial"/>
                <a:cs typeface="Arial"/>
                <a:sym typeface="Arial"/>
                <a:rtl val="0"/>
              </a:rPr>
              <a:t>Create</a:t>
            </a:r>
          </a:p>
        </p:txBody>
      </p:sp>
      <p:cxnSp>
        <p:nvCxnSpPr>
          <p:cNvPr id="20489" name="Shape 631"/>
          <p:cNvCxnSpPr>
            <a:cxnSpLocks noChangeShapeType="1"/>
            <a:endCxn id="20496" idx="2"/>
          </p:cNvCxnSpPr>
          <p:nvPr/>
        </p:nvCxnSpPr>
        <p:spPr bwMode="auto">
          <a:xfrm rot="10800000" flipH="1">
            <a:off x="7064375" y="2144713"/>
            <a:ext cx="674688" cy="1146175"/>
          </a:xfrm>
          <a:prstGeom prst="straightConnector1">
            <a:avLst/>
          </a:prstGeom>
          <a:noFill/>
          <a:ln w="12700">
            <a:solidFill>
              <a:srgbClr val="949494"/>
            </a:solidFill>
            <a:round/>
            <a:headEnd/>
            <a:tailEnd type="stealth" w="lg" len="lg"/>
          </a:ln>
          <a:extLst>
            <a:ext uri="{909E8E84-426E-40dd-AFC4-6F175D3DCCD1}">
              <a14:hiddenFill xmlns:a14="http://schemas.microsoft.com/office/drawing/2010/main">
                <a:noFill/>
              </a14:hiddenFill>
            </a:ext>
          </a:extLst>
        </p:spPr>
      </p:cxnSp>
      <p:sp>
        <p:nvSpPr>
          <p:cNvPr id="22" name="Shape 632"/>
          <p:cNvSpPr txBox="1"/>
          <p:nvPr/>
        </p:nvSpPr>
        <p:spPr>
          <a:xfrm>
            <a:off x="6945313" y="2351088"/>
            <a:ext cx="633412" cy="246062"/>
          </a:xfrm>
          <a:prstGeom prst="rect">
            <a:avLst/>
          </a:prstGeom>
          <a:noFill/>
          <a:ln>
            <a:noFill/>
          </a:ln>
        </p:spPr>
        <p:txBody>
          <a:bodyPr lIns="91425" tIns="45700" rIns="91425" bIns="45700">
            <a:normAutofit fontScale="92500"/>
          </a:bodyPr>
          <a:lstStyle/>
          <a:p>
            <a:pPr algn="ctr">
              <a:spcBef>
                <a:spcPts val="0"/>
              </a:spcBef>
              <a:spcAft>
                <a:spcPts val="0"/>
              </a:spcAft>
              <a:buClr>
                <a:schemeClr val="lt2"/>
              </a:buClr>
              <a:buSzPct val="25000"/>
              <a:buFont typeface="Arial"/>
              <a:buNone/>
              <a:defRPr/>
            </a:pPr>
            <a:r>
              <a:rPr lang="en-US" sz="1000" dirty="0">
                <a:solidFill>
                  <a:srgbClr val="949494"/>
                </a:solidFill>
                <a:latin typeface="Arial"/>
                <a:ea typeface="Arial"/>
                <a:cs typeface="Arial"/>
                <a:sym typeface="Arial"/>
                <a:rtl val="0"/>
              </a:rPr>
              <a:t>Connect</a:t>
            </a:r>
          </a:p>
        </p:txBody>
      </p:sp>
      <p:sp>
        <p:nvSpPr>
          <p:cNvPr id="23" name="Shape 629"/>
          <p:cNvSpPr txBox="1"/>
          <p:nvPr/>
        </p:nvSpPr>
        <p:spPr>
          <a:xfrm>
            <a:off x="5667375" y="2349500"/>
            <a:ext cx="427038" cy="246063"/>
          </a:xfrm>
          <a:prstGeom prst="rect">
            <a:avLst/>
          </a:prstGeom>
          <a:noFill/>
          <a:ln>
            <a:noFill/>
          </a:ln>
        </p:spPr>
        <p:txBody>
          <a:bodyPr lIns="91425" tIns="45700" rIns="91425" bIns="45700">
            <a:normAutofit fontScale="92500"/>
          </a:bodyPr>
          <a:lstStyle/>
          <a:p>
            <a:pPr algn="ctr">
              <a:spcBef>
                <a:spcPts val="0"/>
              </a:spcBef>
              <a:spcAft>
                <a:spcPts val="0"/>
              </a:spcAft>
              <a:buClr>
                <a:schemeClr val="lt2"/>
              </a:buClr>
              <a:buSzPct val="25000"/>
              <a:buFont typeface="Arial"/>
              <a:buNone/>
              <a:defRPr/>
            </a:pPr>
            <a:r>
              <a:rPr lang="en-US" sz="1000" dirty="0">
                <a:solidFill>
                  <a:srgbClr val="949494"/>
                </a:solidFill>
                <a:latin typeface="Arial"/>
                <a:ea typeface="Arial"/>
                <a:cs typeface="Arial"/>
                <a:sym typeface="Arial"/>
                <a:rtl val="0"/>
              </a:rPr>
              <a:t>Bind</a:t>
            </a:r>
          </a:p>
        </p:txBody>
      </p:sp>
    </p:spTree>
    <p:extLst>
      <p:ext uri="{BB962C8B-B14F-4D97-AF65-F5344CB8AC3E}">
        <p14:creationId xmlns:p14="http://schemas.microsoft.com/office/powerpoint/2010/main" val="421892844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3" name="Title 3"/>
          <p:cNvSpPr>
            <a:spLocks noGrp="1"/>
          </p:cNvSpPr>
          <p:nvPr>
            <p:ph type="title"/>
          </p:nvPr>
        </p:nvSpPr>
        <p:spPr>
          <a:xfrm>
            <a:off x="366713" y="325438"/>
            <a:ext cx="8410575" cy="460375"/>
          </a:xfrm>
        </p:spPr>
        <p:txBody>
          <a:bodyPr/>
          <a:lstStyle/>
          <a:p>
            <a:pPr>
              <a:spcBef>
                <a:spcPct val="0"/>
              </a:spcBef>
            </a:pPr>
            <a:r>
              <a:rPr lang="en-US" sz="2800">
                <a:solidFill>
                  <a:srgbClr val="008881"/>
                </a:solidFill>
                <a:latin typeface="Arial" charset="0"/>
                <a:ea typeface="ＭＳ Ｐゴシック" charset="0"/>
                <a:sym typeface="Arial" charset="0"/>
              </a:rPr>
              <a:t>Pivotal Cloud Foundry Services</a:t>
            </a:r>
          </a:p>
        </p:txBody>
      </p:sp>
      <p:sp>
        <p:nvSpPr>
          <p:cNvPr id="23554" name="Content Placeholder 5"/>
          <p:cNvSpPr>
            <a:spLocks noGrp="1"/>
          </p:cNvSpPr>
          <p:nvPr>
            <p:ph sz="quarter" idx="4294967295"/>
          </p:nvPr>
        </p:nvSpPr>
        <p:spPr>
          <a:xfrm>
            <a:off x="3756025" y="1038225"/>
            <a:ext cx="5387975" cy="3382963"/>
          </a:xfrm>
          <a:prstGeom prst="rect">
            <a:avLst/>
          </a:prstGeom>
        </p:spPr>
        <p:txBody>
          <a:bodyPr/>
          <a:lstStyle/>
          <a:p>
            <a:pPr marL="285750" indent="-285750">
              <a:spcAft>
                <a:spcPts val="600"/>
              </a:spcAft>
              <a:buClr>
                <a:schemeClr val="bg2"/>
              </a:buClr>
            </a:pPr>
            <a:r>
              <a:rPr lang="en-US" sz="1800">
                <a:solidFill>
                  <a:schemeClr val="bg2"/>
                </a:solidFill>
                <a:latin typeface="Arial" charset="0"/>
              </a:rPr>
              <a:t>Operated ‘as a Service’</a:t>
            </a:r>
            <a:endParaRPr lang="en-US" altLang="ja-JP" sz="1800">
              <a:solidFill>
                <a:schemeClr val="bg2"/>
              </a:solidFill>
              <a:latin typeface="Arial" charset="0"/>
            </a:endParaRPr>
          </a:p>
          <a:p>
            <a:pPr marL="285750" indent="-285750">
              <a:spcAft>
                <a:spcPts val="600"/>
              </a:spcAft>
              <a:buClr>
                <a:schemeClr val="bg2"/>
              </a:buClr>
            </a:pPr>
            <a:r>
              <a:rPr lang="en-US" sz="1800">
                <a:solidFill>
                  <a:schemeClr val="bg2"/>
                </a:solidFill>
                <a:latin typeface="Arial" charset="0"/>
              </a:rPr>
              <a:t>Configured and integrated to enable push button deployment </a:t>
            </a:r>
          </a:p>
          <a:p>
            <a:pPr marL="285750" indent="-285750">
              <a:spcAft>
                <a:spcPts val="600"/>
              </a:spcAft>
              <a:buClr>
                <a:schemeClr val="bg2"/>
              </a:buClr>
            </a:pPr>
            <a:r>
              <a:rPr lang="en-US" sz="1800">
                <a:solidFill>
                  <a:schemeClr val="bg2"/>
                </a:solidFill>
                <a:latin typeface="Arial" charset="0"/>
              </a:rPr>
              <a:t>Full lifecycle management - software updates and patching </a:t>
            </a:r>
          </a:p>
          <a:p>
            <a:pPr marL="285750" indent="-285750">
              <a:spcAft>
                <a:spcPts val="600"/>
              </a:spcAft>
              <a:buClr>
                <a:schemeClr val="bg2"/>
              </a:buClr>
            </a:pPr>
            <a:r>
              <a:rPr lang="en-US" sz="1800">
                <a:solidFill>
                  <a:schemeClr val="bg2"/>
                </a:solidFill>
                <a:latin typeface="Arial" charset="0"/>
              </a:rPr>
              <a:t>Bind to apps through an easy-to-use interface</a:t>
            </a:r>
          </a:p>
          <a:p>
            <a:pPr marL="285750" indent="-285750">
              <a:spcAft>
                <a:spcPts val="600"/>
              </a:spcAft>
              <a:buClr>
                <a:schemeClr val="bg2"/>
              </a:buClr>
            </a:pPr>
            <a:r>
              <a:rPr lang="en-US" sz="1800">
                <a:solidFill>
                  <a:schemeClr val="bg2"/>
                </a:solidFill>
                <a:latin typeface="Arial" charset="0"/>
              </a:rPr>
              <a:t>Common view into access control and audit trails across a breadth of services</a:t>
            </a:r>
          </a:p>
        </p:txBody>
      </p:sp>
      <p:pic>
        <p:nvPicPr>
          <p:cNvPr id="23555" name="Picture 2" descr="MP90043102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875" y="1219200"/>
            <a:ext cx="2984500"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4"/>
          <p:cNvSpPr txBox="1">
            <a:spLocks noChangeArrowheads="1"/>
          </p:cNvSpPr>
          <p:nvPr/>
        </p:nvSpPr>
        <p:spPr bwMode="auto">
          <a:xfrm rot="-1509328">
            <a:off x="1222375" y="2574925"/>
            <a:ext cx="1031875" cy="52387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a:solidFill>
                  <a:srgbClr val="FF0000"/>
                </a:solidFill>
                <a:latin typeface="Stencil" charset="0"/>
                <a:cs typeface="Stencil" charset="0"/>
              </a:rPr>
              <a:t>EASY</a:t>
            </a:r>
          </a:p>
        </p:txBody>
      </p:sp>
    </p:spTree>
    <p:extLst>
      <p:ext uri="{BB962C8B-B14F-4D97-AF65-F5344CB8AC3E}">
        <p14:creationId xmlns:p14="http://schemas.microsoft.com/office/powerpoint/2010/main" val="38443644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3" name="Shape 1153"/>
          <p:cNvSpPr/>
          <p:nvPr/>
        </p:nvSpPr>
        <p:spPr>
          <a:xfrm>
            <a:off x="3967238" y="955966"/>
            <a:ext cx="4814975"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cxnSp>
        <p:nvCxnSpPr>
          <p:cNvPr id="5" name="Elbow Connector 4"/>
          <p:cNvCxnSpPr>
            <a:stCxn id="1158" idx="2"/>
          </p:cNvCxnSpPr>
          <p:nvPr/>
        </p:nvCxnSpPr>
        <p:spPr>
          <a:xfrm rot="5400000">
            <a:off x="4877944" y="2596714"/>
            <a:ext cx="230010" cy="2970659"/>
          </a:xfrm>
          <a:prstGeom prst="bentConnector2">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215597" y="2368960"/>
            <a:ext cx="3292022" cy="1999903"/>
          </a:xfrm>
          <a:prstGeom prst="rect">
            <a:avLst/>
          </a:prstGeom>
        </p:spPr>
      </p:pic>
      <p:pic>
        <p:nvPicPr>
          <p:cNvPr id="6" name="Picture 5"/>
          <p:cNvPicPr>
            <a:picLocks noChangeAspect="1"/>
          </p:cNvPicPr>
          <p:nvPr/>
        </p:nvPicPr>
        <p:blipFill>
          <a:blip r:embed="rId5"/>
          <a:stretch>
            <a:fillRect/>
          </a:stretch>
        </p:blipFill>
        <p:spPr>
          <a:xfrm>
            <a:off x="675216" y="1224008"/>
            <a:ext cx="2421165" cy="866522"/>
          </a:xfrm>
          <a:prstGeom prst="rect">
            <a:avLst/>
          </a:prstGeom>
        </p:spPr>
      </p:pic>
      <p:sp>
        <p:nvSpPr>
          <p:cNvPr id="8" name="Title 1"/>
          <p:cNvSpPr txBox="1">
            <a:spLocks/>
          </p:cNvSpPr>
          <p:nvPr/>
        </p:nvSpPr>
        <p:spPr>
          <a:xfrm>
            <a:off x="2951238" y="100075"/>
            <a:ext cx="4431507"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Platform Logging</a:t>
            </a:r>
            <a:endParaRPr lang="en-US" sz="3200" dirty="0">
              <a:solidFill>
                <a:schemeClr val="bg2"/>
              </a:solidFill>
              <a:latin typeface="Arial" charset="0"/>
            </a:endParaRPr>
          </a:p>
        </p:txBody>
      </p:sp>
    </p:spTree>
    <p:extLst>
      <p:ext uri="{BB962C8B-B14F-4D97-AF65-F5344CB8AC3E}">
        <p14:creationId xmlns:p14="http://schemas.microsoft.com/office/powerpoint/2010/main" val="14946539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8" name="Shape 1128"/>
          <p:cNvSpPr/>
          <p:nvPr/>
        </p:nvSpPr>
        <p:spPr>
          <a:xfrm>
            <a:off x="852517" y="1190680"/>
            <a:ext cx="5090286" cy="304698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defTabSz="457200">
              <a:defRPr sz="1600">
                <a:solidFill>
                  <a:srgbClr val="29756E"/>
                </a:solidFill>
                <a:uFillTx/>
              </a:defRPr>
            </a:lvl1pPr>
          </a:lstStyle>
          <a:p>
            <a:pPr marL="285750" lvl="0" indent="-285750">
              <a:buFont typeface="Arial"/>
              <a:buChar char="•"/>
              <a:defRPr sz="1800">
                <a:solidFill>
                  <a:srgbClr val="000000"/>
                </a:solidFill>
              </a:defRPr>
            </a:pPr>
            <a:r>
              <a:rPr sz="1800" u="sng" dirty="0">
                <a:solidFill>
                  <a:schemeClr val="bg1"/>
                </a:solidFill>
              </a:rPr>
              <a:t>Pivotal </a:t>
            </a:r>
            <a:r>
              <a:rPr sz="1800" u="sng" dirty="0" smtClean="0">
                <a:solidFill>
                  <a:schemeClr val="bg1"/>
                </a:solidFill>
              </a:rPr>
              <a:t>Metrics </a:t>
            </a:r>
            <a:r>
              <a:rPr lang="en-US" sz="1800" dirty="0" smtClean="0">
                <a:solidFill>
                  <a:srgbClr val="FFFFFF"/>
                </a:solidFill>
              </a:rPr>
              <a:t>allows developers to</a:t>
            </a:r>
            <a:r>
              <a:rPr sz="1800" dirty="0" smtClean="0">
                <a:solidFill>
                  <a:srgbClr val="FFFFFF"/>
                </a:solidFill>
              </a:rPr>
              <a:t> </a:t>
            </a:r>
            <a:r>
              <a:rPr lang="en-US" sz="1800" dirty="0">
                <a:solidFill>
                  <a:srgbClr val="FFFFFF"/>
                </a:solidFill>
              </a:rPr>
              <a:t>understand the health and performance of their apps by providing a near real-time view of </a:t>
            </a:r>
            <a:r>
              <a:rPr lang="en-US" sz="1800" dirty="0" smtClean="0">
                <a:solidFill>
                  <a:srgbClr val="FFFFFF"/>
                </a:solidFill>
              </a:rPr>
              <a:t>critical data.</a:t>
            </a:r>
          </a:p>
          <a:p>
            <a:pPr marL="285750" indent="-285750">
              <a:buFont typeface="Arial"/>
              <a:buChar char="•"/>
              <a:defRPr sz="1800">
                <a:solidFill>
                  <a:srgbClr val="000000"/>
                </a:solidFill>
              </a:defRPr>
            </a:pPr>
            <a:r>
              <a:rPr lang="en-US" sz="1800" smtClean="0">
                <a:solidFill>
                  <a:schemeClr val="bg1"/>
                </a:solidFill>
                <a:latin typeface="Arial" charset="0"/>
              </a:rPr>
              <a:t>3</a:t>
            </a:r>
            <a:r>
              <a:rPr lang="en-US" sz="1800" baseline="30000" smtClean="0">
                <a:solidFill>
                  <a:schemeClr val="bg1"/>
                </a:solidFill>
                <a:latin typeface="Arial" charset="0"/>
              </a:rPr>
              <a:t>rd</a:t>
            </a:r>
            <a:r>
              <a:rPr lang="en-US" sz="1800" smtClean="0">
                <a:solidFill>
                  <a:schemeClr val="bg1"/>
                </a:solidFill>
                <a:latin typeface="Arial" charset="0"/>
              </a:rPr>
              <a:t> Party </a:t>
            </a:r>
            <a:r>
              <a:rPr lang="en-US" sz="1800" dirty="0">
                <a:solidFill>
                  <a:schemeClr val="bg1"/>
                </a:solidFill>
                <a:latin typeface="Arial" charset="0"/>
              </a:rPr>
              <a:t>provide </a:t>
            </a:r>
            <a:r>
              <a:rPr lang="en-US" sz="1800" u="sng" dirty="0">
                <a:solidFill>
                  <a:schemeClr val="bg1"/>
                </a:solidFill>
                <a:latin typeface="Arial" charset="0"/>
              </a:rPr>
              <a:t>in-depth monitoring </a:t>
            </a:r>
            <a:r>
              <a:rPr lang="en-US" sz="1800" dirty="0">
                <a:solidFill>
                  <a:schemeClr val="bg1"/>
                </a:solidFill>
                <a:latin typeface="Arial" charset="0"/>
              </a:rPr>
              <a:t>of applications running on PCF via an embedded agent </a:t>
            </a:r>
            <a:endParaRPr lang="en-US" sz="1800" dirty="0" smtClean="0">
              <a:solidFill>
                <a:schemeClr val="bg1"/>
              </a:solidFill>
              <a:latin typeface="Arial" charset="0"/>
            </a:endParaRPr>
          </a:p>
          <a:p>
            <a:pPr lvl="5"/>
            <a:r>
              <a:rPr lang="en-US" sz="1800" dirty="0">
                <a:solidFill>
                  <a:schemeClr val="bg1"/>
                </a:solidFill>
                <a:latin typeface="Arial" charset="0"/>
              </a:rPr>
              <a:t>	</a:t>
            </a:r>
            <a:r>
              <a:rPr lang="en-US" sz="1800" dirty="0" smtClean="0">
                <a:solidFill>
                  <a:schemeClr val="bg1"/>
                </a:solidFill>
                <a:latin typeface="Arial" charset="0"/>
              </a:rPr>
              <a:t>-New </a:t>
            </a:r>
            <a:r>
              <a:rPr lang="en-US" sz="1800" dirty="0">
                <a:solidFill>
                  <a:schemeClr val="bg1"/>
                </a:solidFill>
                <a:latin typeface="Arial" charset="0"/>
              </a:rPr>
              <a:t>Relic </a:t>
            </a:r>
          </a:p>
          <a:p>
            <a:pPr lvl="5"/>
            <a:r>
              <a:rPr lang="en-US" sz="1800" dirty="0" smtClean="0">
                <a:solidFill>
                  <a:schemeClr val="bg1"/>
                </a:solidFill>
                <a:latin typeface="Arial" charset="0"/>
              </a:rPr>
              <a:t>	-</a:t>
            </a:r>
            <a:r>
              <a:rPr lang="en-US" sz="1800" dirty="0" err="1" smtClean="0">
                <a:solidFill>
                  <a:schemeClr val="bg1"/>
                </a:solidFill>
                <a:latin typeface="Arial" charset="0"/>
              </a:rPr>
              <a:t>AppDynamics</a:t>
            </a:r>
            <a:endParaRPr lang="en-US" sz="1800" dirty="0" smtClean="0">
              <a:solidFill>
                <a:schemeClr val="bg1"/>
              </a:solidFill>
              <a:latin typeface="Arial" charset="0"/>
            </a:endParaRPr>
          </a:p>
          <a:p>
            <a:pPr lvl="5"/>
            <a:r>
              <a:rPr lang="en-US" sz="1800" dirty="0">
                <a:solidFill>
                  <a:schemeClr val="bg1"/>
                </a:solidFill>
                <a:latin typeface="Arial" charset="0"/>
              </a:rPr>
              <a:t>	</a:t>
            </a:r>
            <a:r>
              <a:rPr lang="en-US" sz="1800" dirty="0" smtClean="0">
                <a:solidFill>
                  <a:schemeClr val="bg1"/>
                </a:solidFill>
                <a:latin typeface="Arial" charset="0"/>
              </a:rPr>
              <a:t>-</a:t>
            </a:r>
            <a:r>
              <a:rPr lang="en-US" sz="1800" dirty="0" err="1" smtClean="0">
                <a:solidFill>
                  <a:schemeClr val="bg1"/>
                </a:solidFill>
                <a:latin typeface="Arial" charset="0"/>
              </a:rPr>
              <a:t>Dynatrace</a:t>
            </a:r>
            <a:endParaRPr lang="en-US" sz="1800" dirty="0">
              <a:solidFill>
                <a:schemeClr val="bg1"/>
              </a:solidFill>
              <a:latin typeface="Arial" charset="0"/>
            </a:endParaRPr>
          </a:p>
          <a:p>
            <a:pPr lvl="0">
              <a:defRPr sz="1800">
                <a:solidFill>
                  <a:srgbClr val="000000"/>
                </a:solidFill>
              </a:defRPr>
            </a:pPr>
            <a:endParaRPr sz="1800" dirty="0">
              <a:solidFill>
                <a:srgbClr val="FFFFFF"/>
              </a:solidFill>
            </a:endParaRPr>
          </a:p>
        </p:txBody>
      </p:sp>
      <p:pic>
        <p:nvPicPr>
          <p:cNvPr id="1129" name="pasted-image.png"/>
          <p:cNvPicPr/>
          <p:nvPr/>
        </p:nvPicPr>
        <p:blipFill>
          <a:blip r:embed="rId3">
            <a:extLst/>
          </a:blip>
          <a:stretch>
            <a:fillRect/>
          </a:stretch>
        </p:blipFill>
        <p:spPr>
          <a:xfrm>
            <a:off x="5942803" y="852013"/>
            <a:ext cx="3201197" cy="3658510"/>
          </a:xfrm>
          <a:prstGeom prst="rect">
            <a:avLst/>
          </a:prstGeom>
          <a:ln w="12700">
            <a:miter lim="400000"/>
          </a:ln>
        </p:spPr>
      </p:pic>
      <p:sp>
        <p:nvSpPr>
          <p:cNvPr id="5" name="Title 1"/>
          <p:cNvSpPr txBox="1">
            <a:spLocks/>
          </p:cNvSpPr>
          <p:nvPr/>
        </p:nvSpPr>
        <p:spPr>
          <a:xfrm>
            <a:off x="2540001" y="139775"/>
            <a:ext cx="4431507"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rgbClr val="2C95DD"/>
                </a:solidFill>
              </a:rPr>
              <a:t>Platform Monitoring</a:t>
            </a:r>
            <a:endParaRPr lang="en-US" sz="3200" dirty="0">
              <a:solidFill>
                <a:schemeClr val="bg2"/>
              </a:solidFill>
              <a:latin typeface="Arial" charset="0"/>
            </a:endParaRPr>
          </a:p>
        </p:txBody>
      </p:sp>
    </p:spTree>
    <p:extLst>
      <p:ext uri="{BB962C8B-B14F-4D97-AF65-F5344CB8AC3E}">
        <p14:creationId xmlns:p14="http://schemas.microsoft.com/office/powerpoint/2010/main" val="8241345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1" name="Rectangle 1"/>
          <p:cNvSpPr>
            <a:spLocks noGrp="1" noChangeArrowheads="1"/>
          </p:cNvSpPr>
          <p:nvPr>
            <p:ph type="title"/>
          </p:nvPr>
        </p:nvSpPr>
        <p:spPr/>
        <p:txBody>
          <a:bodyPr/>
          <a:lstStyle/>
          <a:p>
            <a:r>
              <a:rPr lang="en-US">
                <a:latin typeface="Arial" charset="0"/>
              </a:rPr>
              <a:t>Syslog Drains</a:t>
            </a:r>
          </a:p>
        </p:txBody>
      </p:sp>
      <p:sp>
        <p:nvSpPr>
          <p:cNvPr id="15361" name="Rectangle 2"/>
          <p:cNvSpPr>
            <a:spLocks noGrp="1" noChangeArrowheads="1"/>
          </p:cNvSpPr>
          <p:nvPr>
            <p:ph idx="1"/>
          </p:nvPr>
        </p:nvSpPr>
        <p:spPr>
          <a:xfrm>
            <a:off x="457200" y="876300"/>
            <a:ext cx="8229600" cy="1839913"/>
          </a:xfrm>
        </p:spPr>
        <p:txBody>
          <a:bodyPr>
            <a:normAutofit/>
          </a:bodyPr>
          <a:lstStyle/>
          <a:p>
            <a:pPr>
              <a:defRPr/>
            </a:pPr>
            <a:r>
              <a:rPr lang="en-US" dirty="0" smtClean="0"/>
              <a:t>Syslog drains allow data related to an application to be sent to third-party log managers</a:t>
            </a:r>
          </a:p>
          <a:p>
            <a:pPr>
              <a:defRPr/>
            </a:pPr>
            <a:r>
              <a:rPr lang="en-US" dirty="0" smtClean="0"/>
              <a:t>The data from the Doppler Servers is sent to the Syslog drain</a:t>
            </a:r>
          </a:p>
          <a:p>
            <a:pPr lvl="1">
              <a:defRPr/>
            </a:pPr>
            <a:r>
              <a:rPr lang="en-US" dirty="0" smtClean="0"/>
              <a:t>The Traffic Controller is not used</a:t>
            </a:r>
            <a:endParaRPr 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2633663"/>
            <a:ext cx="3476625" cy="2159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174" name="AutoShape 6"/>
          <p:cNvSpPr>
            <a:spLocks noChangeArrowheads="1"/>
          </p:cNvSpPr>
          <p:nvPr/>
        </p:nvSpPr>
        <p:spPr bwMode="auto">
          <a:xfrm>
            <a:off x="4164013" y="3770313"/>
            <a:ext cx="1166812" cy="425450"/>
          </a:xfrm>
          <a:prstGeom prst="roundRect">
            <a:avLst>
              <a:gd name="adj" fmla="val 16667"/>
            </a:avLst>
          </a:prstGeom>
          <a:solidFill>
            <a:srgbClr val="FFFFFF"/>
          </a:solidFill>
          <a:ln w="9525" cap="flat">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175" name="AutoShape 7"/>
          <p:cNvSpPr>
            <a:spLocks noChangeArrowheads="1"/>
          </p:cNvSpPr>
          <p:nvPr/>
        </p:nvSpPr>
        <p:spPr bwMode="auto">
          <a:xfrm>
            <a:off x="4068763" y="3689350"/>
            <a:ext cx="1152525" cy="425450"/>
          </a:xfrm>
          <a:prstGeom prst="roundRect">
            <a:avLst>
              <a:gd name="adj" fmla="val 16667"/>
            </a:avLst>
          </a:prstGeom>
          <a:solidFill>
            <a:srgbClr val="FFFFFF"/>
          </a:solidFill>
          <a:ln w="9525" cap="flat">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chor="ctr">
            <a:normAutofit fontScale="77500" lnSpcReduction="20000"/>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000000"/>
                </a:solidFill>
              </a:rPr>
              <a:t>Doppler</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000000"/>
                </a:solidFill>
              </a:rPr>
              <a:t>Server(s)</a:t>
            </a:r>
          </a:p>
        </p:txBody>
      </p:sp>
      <p:sp>
        <p:nvSpPr>
          <p:cNvPr id="7179" name="AutoShape 11"/>
          <p:cNvSpPr>
            <a:spLocks noChangeArrowheads="1"/>
          </p:cNvSpPr>
          <p:nvPr/>
        </p:nvSpPr>
        <p:spPr bwMode="auto">
          <a:xfrm>
            <a:off x="5991225" y="3652838"/>
            <a:ext cx="1423988" cy="663575"/>
          </a:xfrm>
          <a:prstGeom prst="roundRect">
            <a:avLst>
              <a:gd name="adj" fmla="val 16667"/>
            </a:avLst>
          </a:prstGeom>
          <a:solidFill>
            <a:srgbClr val="FFFFFF"/>
          </a:solidFill>
          <a:ln w="9525" cap="flat">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180" name="AutoShape 12"/>
          <p:cNvSpPr>
            <a:spLocks noChangeArrowheads="1"/>
          </p:cNvSpPr>
          <p:nvPr/>
        </p:nvSpPr>
        <p:spPr bwMode="auto">
          <a:xfrm>
            <a:off x="5883275" y="3571875"/>
            <a:ext cx="1423988" cy="663575"/>
          </a:xfrm>
          <a:prstGeom prst="roundRect">
            <a:avLst>
              <a:gd name="adj" fmla="val 16667"/>
            </a:avLst>
          </a:prstGeom>
          <a:solidFill>
            <a:srgbClr val="FFFFFF"/>
          </a:solidFill>
          <a:ln w="9525" cap="flat">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chor="ctr">
            <a:norm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000000"/>
                </a:solidFill>
              </a:rPr>
              <a:t>Traffic</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000000"/>
                </a:solidFill>
              </a:rPr>
              <a:t>Controller(s)</a:t>
            </a:r>
          </a:p>
        </p:txBody>
      </p:sp>
      <p:sp>
        <p:nvSpPr>
          <p:cNvPr id="7181" name="Line 13"/>
          <p:cNvSpPr>
            <a:spLocks noChangeShapeType="1"/>
          </p:cNvSpPr>
          <p:nvPr/>
        </p:nvSpPr>
        <p:spPr bwMode="auto">
          <a:xfrm>
            <a:off x="5221288" y="3935413"/>
            <a:ext cx="660400" cy="0"/>
          </a:xfrm>
          <a:prstGeom prst="line">
            <a:avLst/>
          </a:prstGeom>
          <a:noFill/>
          <a:ln w="54000" cap="flat">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7186" name="AutoShape 18"/>
          <p:cNvSpPr>
            <a:spLocks noChangeArrowheads="1"/>
          </p:cNvSpPr>
          <p:nvPr/>
        </p:nvSpPr>
        <p:spPr bwMode="auto">
          <a:xfrm>
            <a:off x="755650" y="2897188"/>
            <a:ext cx="431800" cy="80962"/>
          </a:xfrm>
          <a:prstGeom prst="roundRect">
            <a:avLst>
              <a:gd name="adj" fmla="val 1468"/>
            </a:avLst>
          </a:pr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187" name="Text Box 19"/>
          <p:cNvSpPr txBox="1">
            <a:spLocks noChangeArrowheads="1"/>
          </p:cNvSpPr>
          <p:nvPr/>
        </p:nvSpPr>
        <p:spPr bwMode="auto">
          <a:xfrm>
            <a:off x="755650" y="2820988"/>
            <a:ext cx="942975" cy="198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9pPr>
          </a:lstStyle>
          <a:p>
            <a:pPr>
              <a:defRPr/>
            </a:pPr>
            <a:r>
              <a:rPr lang="en-US" sz="1100" b="1" dirty="0" smtClean="0">
                <a:solidFill>
                  <a:srgbClr val="999999"/>
                </a:solidFill>
              </a:rPr>
              <a:t>Cell</a:t>
            </a:r>
          </a:p>
        </p:txBody>
      </p:sp>
      <p:sp>
        <p:nvSpPr>
          <p:cNvPr id="46091" name="Text Box 19"/>
          <p:cNvSpPr txBox="1">
            <a:spLocks noChangeArrowheads="1"/>
          </p:cNvSpPr>
          <p:nvPr/>
        </p:nvSpPr>
        <p:spPr bwMode="auto">
          <a:xfrm>
            <a:off x="719138" y="4241800"/>
            <a:ext cx="879475" cy="107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9pPr>
          </a:lstStyle>
          <a:p>
            <a:pPr eaLnBrk="1" hangingPunct="1"/>
            <a:r>
              <a:rPr lang="en-US" sz="900">
                <a:solidFill>
                  <a:srgbClr val="999999"/>
                </a:solidFill>
              </a:rPr>
              <a:t>Cloud Controller</a:t>
            </a:r>
          </a:p>
        </p:txBody>
      </p:sp>
      <p:sp>
        <p:nvSpPr>
          <p:cNvPr id="15" name="AutoShape 8"/>
          <p:cNvSpPr>
            <a:spLocks noChangeArrowheads="1"/>
          </p:cNvSpPr>
          <p:nvPr/>
        </p:nvSpPr>
        <p:spPr bwMode="auto">
          <a:xfrm>
            <a:off x="5100638" y="2406650"/>
            <a:ext cx="1068387" cy="796925"/>
          </a:xfrm>
          <a:prstGeom prst="star24">
            <a:avLst>
              <a:gd name="adj" fmla="val 38426"/>
            </a:avLst>
          </a:prstGeom>
          <a:solidFill>
            <a:schemeClr val="tx2"/>
          </a:solidFill>
          <a:ln w="9525" cap="flat">
            <a:solidFill>
              <a:srgbClr val="808080"/>
            </a:solidFill>
            <a:round/>
            <a:headEnd/>
            <a:tailEnd/>
          </a:ln>
          <a:effectLst/>
          <a:extLst/>
        </p:spPr>
        <p:txBody>
          <a:bodyPr wrap="none" lIns="90000" tIns="45000" rIns="90000" bIns="45000" anchor="ctr">
            <a:normAutofit lnSpcReduction="10000"/>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b="1" dirty="0">
                <a:solidFill>
                  <a:schemeClr val="bg1"/>
                </a:solidFill>
              </a:rPr>
              <a:t>Syslog</a:t>
            </a:r>
            <a:br>
              <a:rPr lang="en-US" sz="1200" b="1" dirty="0">
                <a:solidFill>
                  <a:schemeClr val="bg1"/>
                </a:solidFill>
              </a:rPr>
            </a:br>
            <a:r>
              <a:rPr lang="en-US" sz="1200" b="1" dirty="0">
                <a:solidFill>
                  <a:schemeClr val="bg1"/>
                </a:solidFill>
              </a:rPr>
              <a:t>Drains</a:t>
            </a:r>
          </a:p>
        </p:txBody>
      </p:sp>
      <p:sp>
        <p:nvSpPr>
          <p:cNvPr id="16" name="Line 10"/>
          <p:cNvSpPr>
            <a:spLocks noChangeShapeType="1"/>
          </p:cNvSpPr>
          <p:nvPr/>
        </p:nvSpPr>
        <p:spPr bwMode="auto">
          <a:xfrm flipV="1">
            <a:off x="4654550" y="3159125"/>
            <a:ext cx="549275" cy="431800"/>
          </a:xfrm>
          <a:prstGeom prst="line">
            <a:avLst/>
          </a:prstGeom>
          <a:noFill/>
          <a:ln w="54000" cap="flat">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17" name="TextBox 16"/>
          <p:cNvSpPr txBox="1"/>
          <p:nvPr/>
        </p:nvSpPr>
        <p:spPr>
          <a:xfrm>
            <a:off x="1657350" y="4735513"/>
            <a:ext cx="5829300" cy="338137"/>
          </a:xfrm>
          <a:prstGeom prst="rect">
            <a:avLst/>
          </a:prstGeom>
          <a:noFill/>
        </p:spPr>
        <p:txBody>
          <a:bodyPr wrap="none">
            <a:spAutoFit/>
          </a:bodyPr>
          <a:lstStyle/>
          <a:p>
            <a:pPr>
              <a:defRPr/>
            </a:pPr>
            <a:r>
              <a:rPr lang="en-US" sz="1600" dirty="0">
                <a:solidFill>
                  <a:schemeClr val="tx1">
                    <a:lumMod val="75000"/>
                  </a:schemeClr>
                </a:solidFill>
              </a:rPr>
              <a:t>http://</a:t>
            </a:r>
            <a:r>
              <a:rPr lang="en-US" sz="1600" dirty="0" err="1">
                <a:solidFill>
                  <a:schemeClr val="tx1">
                    <a:lumMod val="75000"/>
                  </a:schemeClr>
                </a:solidFill>
              </a:rPr>
              <a:t>docs.pivotal.io</a:t>
            </a:r>
            <a:r>
              <a:rPr lang="en-US" sz="1600" dirty="0">
                <a:solidFill>
                  <a:schemeClr val="tx1">
                    <a:lumMod val="75000"/>
                  </a:schemeClr>
                </a:solidFill>
              </a:rPr>
              <a:t>/</a:t>
            </a:r>
            <a:r>
              <a:rPr lang="en-US" sz="1600" dirty="0" err="1">
                <a:solidFill>
                  <a:schemeClr val="tx1">
                    <a:lumMod val="75000"/>
                  </a:schemeClr>
                </a:solidFill>
              </a:rPr>
              <a:t>pivotalcf</a:t>
            </a:r>
            <a:r>
              <a:rPr lang="en-US" sz="1600" dirty="0">
                <a:solidFill>
                  <a:schemeClr val="tx1">
                    <a:lumMod val="75000"/>
                  </a:schemeClr>
                </a:solidFill>
              </a:rPr>
              <a:t>/1-9/</a:t>
            </a:r>
            <a:r>
              <a:rPr lang="en-US" sz="1600" dirty="0" err="1">
                <a:solidFill>
                  <a:schemeClr val="tx1">
                    <a:lumMod val="75000"/>
                  </a:schemeClr>
                </a:solidFill>
              </a:rPr>
              <a:t>loggregator</a:t>
            </a:r>
            <a:r>
              <a:rPr lang="en-US" sz="1600" dirty="0">
                <a:solidFill>
                  <a:schemeClr val="tx1">
                    <a:lumMod val="75000"/>
                  </a:schemeClr>
                </a:solidFill>
              </a:rPr>
              <a:t>/</a:t>
            </a:r>
            <a:r>
              <a:rPr lang="en-US" sz="1600" dirty="0" err="1">
                <a:solidFill>
                  <a:schemeClr val="tx1">
                    <a:lumMod val="75000"/>
                  </a:schemeClr>
                </a:solidFill>
              </a:rPr>
              <a:t>architecture.html</a:t>
            </a:r>
            <a:endParaRPr lang="en-US" sz="1600" dirty="0">
              <a:solidFill>
                <a:schemeClr val="tx1">
                  <a:lumMod val="75000"/>
                </a:schemeClr>
              </a:solidFill>
            </a:endParaRPr>
          </a:p>
        </p:txBody>
      </p:sp>
    </p:spTree>
    <p:extLst>
      <p:ext uri="{BB962C8B-B14F-4D97-AF65-F5344CB8AC3E}">
        <p14:creationId xmlns:p14="http://schemas.microsoft.com/office/powerpoint/2010/main" val="1447090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p:txBody>
          <a:bodyPr/>
          <a:lstStyle/>
          <a:p>
            <a:r>
              <a:rPr lang="en-US">
                <a:latin typeface="Arial" charset="0"/>
              </a:rPr>
              <a:t>Firehose and Nozzles</a:t>
            </a:r>
          </a:p>
        </p:txBody>
      </p:sp>
      <p:sp>
        <p:nvSpPr>
          <p:cNvPr id="15361" name="Rectangle 2"/>
          <p:cNvSpPr>
            <a:spLocks noGrp="1" noChangeArrowheads="1"/>
          </p:cNvSpPr>
          <p:nvPr>
            <p:ph idx="1"/>
          </p:nvPr>
        </p:nvSpPr>
        <p:spPr>
          <a:xfrm>
            <a:off x="585788" y="163513"/>
            <a:ext cx="8229600" cy="1839912"/>
          </a:xfrm>
        </p:spPr>
        <p:txBody>
          <a:bodyPr>
            <a:normAutofit/>
          </a:bodyPr>
          <a:lstStyle/>
          <a:p>
            <a:pPr>
              <a:defRPr/>
            </a:pPr>
            <a:r>
              <a:rPr lang="en-US" dirty="0" smtClean="0"/>
              <a:t>Traffic Controllers have a </a:t>
            </a:r>
            <a:r>
              <a:rPr lang="en-US" dirty="0" err="1" smtClean="0"/>
              <a:t>Firehose</a:t>
            </a:r>
            <a:r>
              <a:rPr lang="en-US" dirty="0" smtClean="0"/>
              <a:t> endpoint</a:t>
            </a:r>
          </a:p>
          <a:p>
            <a:pPr>
              <a:defRPr/>
            </a:pPr>
            <a:r>
              <a:rPr lang="en-US" dirty="0" smtClean="0"/>
              <a:t>The </a:t>
            </a:r>
            <a:r>
              <a:rPr lang="en-US" dirty="0" err="1" smtClean="0"/>
              <a:t>Firehose</a:t>
            </a:r>
            <a:r>
              <a:rPr lang="en-US" dirty="0" smtClean="0"/>
              <a:t> streams all the event data coming from an Elastic Runtime deployment</a:t>
            </a:r>
          </a:p>
          <a:p>
            <a:pPr lvl="1">
              <a:defRPr/>
            </a:pPr>
            <a:r>
              <a:rPr lang="en-US" dirty="0" smtClean="0"/>
              <a:t>Includes application logs, HTTP events and container metrics</a:t>
            </a:r>
          </a:p>
          <a:p>
            <a:pPr lvl="1">
              <a:defRPr/>
            </a:pPr>
            <a:r>
              <a:rPr lang="en-US" dirty="0" smtClean="0"/>
              <a:t>Includes metrics from all Elastic Runtime components</a:t>
            </a:r>
          </a:p>
          <a:p>
            <a:pPr lvl="1">
              <a:defRPr/>
            </a:pPr>
            <a:r>
              <a:rPr lang="en-US" dirty="0" smtClean="0"/>
              <a:t>Does not include Elastic Runtime component logs</a:t>
            </a:r>
          </a:p>
          <a:p>
            <a:pPr>
              <a:defRPr/>
            </a:pPr>
            <a:r>
              <a:rPr lang="en-US" dirty="0" smtClean="0"/>
              <a:t>Operators can deploy nozzles to the </a:t>
            </a:r>
            <a:r>
              <a:rPr lang="en-US" dirty="0" err="1" smtClean="0"/>
              <a:t>Firehose</a:t>
            </a:r>
            <a:r>
              <a:rPr lang="en-US" dirty="0" smtClean="0"/>
              <a:t> endpoint, which listen for a subset of data from the </a:t>
            </a:r>
            <a:r>
              <a:rPr lang="en-US" dirty="0" err="1" smtClean="0"/>
              <a:t>Firehose</a:t>
            </a:r>
            <a:endParaRPr 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2633663"/>
            <a:ext cx="3476625" cy="2159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174" name="AutoShape 6"/>
          <p:cNvSpPr>
            <a:spLocks noChangeArrowheads="1"/>
          </p:cNvSpPr>
          <p:nvPr/>
        </p:nvSpPr>
        <p:spPr bwMode="auto">
          <a:xfrm>
            <a:off x="4164013" y="3770313"/>
            <a:ext cx="1166812" cy="425450"/>
          </a:xfrm>
          <a:prstGeom prst="roundRect">
            <a:avLst>
              <a:gd name="adj" fmla="val 16667"/>
            </a:avLst>
          </a:prstGeom>
          <a:solidFill>
            <a:srgbClr val="FFFFFF"/>
          </a:solidFill>
          <a:ln w="9525" cap="flat">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175" name="AutoShape 7"/>
          <p:cNvSpPr>
            <a:spLocks noChangeArrowheads="1"/>
          </p:cNvSpPr>
          <p:nvPr/>
        </p:nvSpPr>
        <p:spPr bwMode="auto">
          <a:xfrm>
            <a:off x="4068763" y="3689350"/>
            <a:ext cx="1152525" cy="425450"/>
          </a:xfrm>
          <a:prstGeom prst="roundRect">
            <a:avLst>
              <a:gd name="adj" fmla="val 16667"/>
            </a:avLst>
          </a:prstGeom>
          <a:solidFill>
            <a:srgbClr val="FFFFFF"/>
          </a:solidFill>
          <a:ln w="9525" cap="flat">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chor="ctr">
            <a:normAutofit fontScale="77500" lnSpcReduction="20000"/>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000000"/>
                </a:solidFill>
              </a:rPr>
              <a:t>Doppler</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000000"/>
                </a:solidFill>
              </a:rPr>
              <a:t>Server(s)</a:t>
            </a:r>
          </a:p>
        </p:txBody>
      </p:sp>
      <p:sp>
        <p:nvSpPr>
          <p:cNvPr id="7179" name="AutoShape 11"/>
          <p:cNvSpPr>
            <a:spLocks noChangeArrowheads="1"/>
          </p:cNvSpPr>
          <p:nvPr/>
        </p:nvSpPr>
        <p:spPr bwMode="auto">
          <a:xfrm>
            <a:off x="5991225" y="3652838"/>
            <a:ext cx="1423988" cy="663575"/>
          </a:xfrm>
          <a:prstGeom prst="roundRect">
            <a:avLst>
              <a:gd name="adj" fmla="val 16667"/>
            </a:avLst>
          </a:prstGeom>
          <a:solidFill>
            <a:srgbClr val="FFFFFF"/>
          </a:solidFill>
          <a:ln w="9525" cap="flat">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180" name="AutoShape 12"/>
          <p:cNvSpPr>
            <a:spLocks noChangeArrowheads="1"/>
          </p:cNvSpPr>
          <p:nvPr/>
        </p:nvSpPr>
        <p:spPr bwMode="auto">
          <a:xfrm>
            <a:off x="5883275" y="3571875"/>
            <a:ext cx="1423988" cy="663575"/>
          </a:xfrm>
          <a:prstGeom prst="roundRect">
            <a:avLst>
              <a:gd name="adj" fmla="val 16667"/>
            </a:avLst>
          </a:prstGeom>
          <a:solidFill>
            <a:srgbClr val="FFFFFF"/>
          </a:solidFill>
          <a:ln w="9525" cap="flat">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chor="ctr">
            <a:norm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000000"/>
                </a:solidFill>
              </a:rPr>
              <a:t>Traffic</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000000"/>
                </a:solidFill>
              </a:rPr>
              <a:t>Controller(s)</a:t>
            </a:r>
          </a:p>
        </p:txBody>
      </p:sp>
      <p:sp>
        <p:nvSpPr>
          <p:cNvPr id="7181" name="Line 13"/>
          <p:cNvSpPr>
            <a:spLocks noChangeShapeType="1"/>
          </p:cNvSpPr>
          <p:nvPr/>
        </p:nvSpPr>
        <p:spPr bwMode="auto">
          <a:xfrm>
            <a:off x="5221288" y="3935413"/>
            <a:ext cx="660400" cy="0"/>
          </a:xfrm>
          <a:prstGeom prst="line">
            <a:avLst/>
          </a:prstGeom>
          <a:noFill/>
          <a:ln w="54000" cap="flat">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7186" name="AutoShape 18"/>
          <p:cNvSpPr>
            <a:spLocks noChangeArrowheads="1"/>
          </p:cNvSpPr>
          <p:nvPr/>
        </p:nvSpPr>
        <p:spPr bwMode="auto">
          <a:xfrm>
            <a:off x="755650" y="2897188"/>
            <a:ext cx="431800" cy="80962"/>
          </a:xfrm>
          <a:prstGeom prst="roundRect">
            <a:avLst>
              <a:gd name="adj" fmla="val 1468"/>
            </a:avLst>
          </a:pr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187" name="Text Box 19"/>
          <p:cNvSpPr txBox="1">
            <a:spLocks noChangeArrowheads="1"/>
          </p:cNvSpPr>
          <p:nvPr/>
        </p:nvSpPr>
        <p:spPr bwMode="auto">
          <a:xfrm>
            <a:off x="755650" y="2820988"/>
            <a:ext cx="942975" cy="198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4D4D4D"/>
                </a:solidFill>
                <a:latin typeface="Arial" charset="0"/>
                <a:ea typeface="ＭＳ Ｐゴシック" charset="0"/>
                <a:cs typeface="ＭＳ Ｐゴシック" charset="0"/>
              </a:defRPr>
            </a:lvl9pPr>
          </a:lstStyle>
          <a:p>
            <a:pPr>
              <a:defRPr/>
            </a:pPr>
            <a:r>
              <a:rPr lang="en-US" sz="1100" b="1" dirty="0" smtClean="0">
                <a:solidFill>
                  <a:srgbClr val="999999"/>
                </a:solidFill>
              </a:rPr>
              <a:t>Cell</a:t>
            </a:r>
          </a:p>
        </p:txBody>
      </p:sp>
      <p:sp>
        <p:nvSpPr>
          <p:cNvPr id="48139" name="Text Box 19"/>
          <p:cNvSpPr txBox="1">
            <a:spLocks noChangeArrowheads="1"/>
          </p:cNvSpPr>
          <p:nvPr/>
        </p:nvSpPr>
        <p:spPr bwMode="auto">
          <a:xfrm>
            <a:off x="719138" y="4241800"/>
            <a:ext cx="879475" cy="107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9pPr>
          </a:lstStyle>
          <a:p>
            <a:pPr eaLnBrk="1" hangingPunct="1"/>
            <a:r>
              <a:rPr lang="en-US" sz="900">
                <a:solidFill>
                  <a:srgbClr val="999999"/>
                </a:solidFill>
              </a:rPr>
              <a:t>Cloud Controller</a:t>
            </a:r>
          </a:p>
        </p:txBody>
      </p:sp>
      <p:sp>
        <p:nvSpPr>
          <p:cNvPr id="17" name="Line 13"/>
          <p:cNvSpPr>
            <a:spLocks noChangeShapeType="1"/>
          </p:cNvSpPr>
          <p:nvPr/>
        </p:nvSpPr>
        <p:spPr bwMode="auto">
          <a:xfrm>
            <a:off x="7361238" y="3875088"/>
            <a:ext cx="828675" cy="14287"/>
          </a:xfrm>
          <a:prstGeom prst="line">
            <a:avLst/>
          </a:prstGeom>
          <a:noFill/>
          <a:ln w="54000" cap="flat">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48141" name="TextBox 1"/>
          <p:cNvSpPr txBox="1">
            <a:spLocks noChangeArrowheads="1"/>
          </p:cNvSpPr>
          <p:nvPr/>
        </p:nvSpPr>
        <p:spPr bwMode="auto">
          <a:xfrm>
            <a:off x="7461250" y="3951288"/>
            <a:ext cx="6842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t>Firehose</a:t>
            </a:r>
          </a:p>
        </p:txBody>
      </p:sp>
      <p:sp>
        <p:nvSpPr>
          <p:cNvPr id="19" name="Isosceles Triangle 18"/>
          <p:cNvSpPr/>
          <p:nvPr/>
        </p:nvSpPr>
        <p:spPr>
          <a:xfrm rot="5400000">
            <a:off x="8247857" y="3274219"/>
            <a:ext cx="677862" cy="552450"/>
          </a:xfrm>
          <a:prstGeom prst="triangl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Isosceles Triangle 19"/>
          <p:cNvSpPr/>
          <p:nvPr/>
        </p:nvSpPr>
        <p:spPr>
          <a:xfrm rot="5400000">
            <a:off x="8124825" y="3613151"/>
            <a:ext cx="676275" cy="552450"/>
          </a:xfrm>
          <a:prstGeom prst="triangle">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144" name="TextBox 18"/>
          <p:cNvSpPr txBox="1">
            <a:spLocks noChangeArrowheads="1"/>
          </p:cNvSpPr>
          <p:nvPr/>
        </p:nvSpPr>
        <p:spPr bwMode="auto">
          <a:xfrm>
            <a:off x="7893050" y="2925763"/>
            <a:ext cx="6413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t>Nozzles</a:t>
            </a:r>
          </a:p>
        </p:txBody>
      </p:sp>
      <p:sp>
        <p:nvSpPr>
          <p:cNvPr id="48145" name="TextBox 19"/>
          <p:cNvSpPr txBox="1">
            <a:spLocks noChangeArrowheads="1"/>
          </p:cNvSpPr>
          <p:nvPr/>
        </p:nvSpPr>
        <p:spPr bwMode="auto">
          <a:xfrm>
            <a:off x="8223250" y="3443288"/>
            <a:ext cx="6699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t>Datadog</a:t>
            </a:r>
          </a:p>
        </p:txBody>
      </p:sp>
      <p:sp>
        <p:nvSpPr>
          <p:cNvPr id="48146" name="TextBox 23"/>
          <p:cNvSpPr txBox="1">
            <a:spLocks noChangeArrowheads="1"/>
          </p:cNvSpPr>
          <p:nvPr/>
        </p:nvSpPr>
        <p:spPr bwMode="auto">
          <a:xfrm>
            <a:off x="8123238" y="3729038"/>
            <a:ext cx="527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t>Open</a:t>
            </a:r>
            <a:br>
              <a:rPr lang="en-US" sz="1000"/>
            </a:br>
            <a:r>
              <a:rPr lang="en-US" sz="1000"/>
              <a:t>TSDB</a:t>
            </a:r>
          </a:p>
        </p:txBody>
      </p:sp>
      <p:sp>
        <p:nvSpPr>
          <p:cNvPr id="21" name="TextBox 20"/>
          <p:cNvSpPr txBox="1"/>
          <p:nvPr/>
        </p:nvSpPr>
        <p:spPr>
          <a:xfrm>
            <a:off x="1657350" y="4735513"/>
            <a:ext cx="5829300" cy="338137"/>
          </a:xfrm>
          <a:prstGeom prst="rect">
            <a:avLst/>
          </a:prstGeom>
          <a:noFill/>
        </p:spPr>
        <p:txBody>
          <a:bodyPr wrap="none">
            <a:spAutoFit/>
          </a:bodyPr>
          <a:lstStyle/>
          <a:p>
            <a:pPr>
              <a:defRPr/>
            </a:pPr>
            <a:r>
              <a:rPr lang="en-US" sz="1600" dirty="0">
                <a:solidFill>
                  <a:schemeClr val="tx1">
                    <a:lumMod val="75000"/>
                  </a:schemeClr>
                </a:solidFill>
              </a:rPr>
              <a:t>http://</a:t>
            </a:r>
            <a:r>
              <a:rPr lang="en-US" sz="1600" dirty="0" err="1">
                <a:solidFill>
                  <a:schemeClr val="tx1">
                    <a:lumMod val="75000"/>
                  </a:schemeClr>
                </a:solidFill>
              </a:rPr>
              <a:t>docs.pivotal.io</a:t>
            </a:r>
            <a:r>
              <a:rPr lang="en-US" sz="1600" dirty="0">
                <a:solidFill>
                  <a:schemeClr val="tx1">
                    <a:lumMod val="75000"/>
                  </a:schemeClr>
                </a:solidFill>
              </a:rPr>
              <a:t>/</a:t>
            </a:r>
            <a:r>
              <a:rPr lang="en-US" sz="1600" dirty="0" err="1">
                <a:solidFill>
                  <a:schemeClr val="tx1">
                    <a:lumMod val="75000"/>
                  </a:schemeClr>
                </a:solidFill>
              </a:rPr>
              <a:t>pivotalcf</a:t>
            </a:r>
            <a:r>
              <a:rPr lang="en-US" sz="1600" dirty="0">
                <a:solidFill>
                  <a:schemeClr val="tx1">
                    <a:lumMod val="75000"/>
                  </a:schemeClr>
                </a:solidFill>
              </a:rPr>
              <a:t>/1-9/</a:t>
            </a:r>
            <a:r>
              <a:rPr lang="en-US" sz="1600" dirty="0" err="1">
                <a:solidFill>
                  <a:schemeClr val="tx1">
                    <a:lumMod val="75000"/>
                  </a:schemeClr>
                </a:solidFill>
              </a:rPr>
              <a:t>loggregator</a:t>
            </a:r>
            <a:r>
              <a:rPr lang="en-US" sz="1600" dirty="0">
                <a:solidFill>
                  <a:schemeClr val="tx1">
                    <a:lumMod val="75000"/>
                  </a:schemeClr>
                </a:solidFill>
              </a:rPr>
              <a:t>/</a:t>
            </a:r>
            <a:r>
              <a:rPr lang="en-US" sz="1600" dirty="0" err="1">
                <a:solidFill>
                  <a:schemeClr val="tx1">
                    <a:lumMod val="75000"/>
                  </a:schemeClr>
                </a:solidFill>
              </a:rPr>
              <a:t>architecture.html</a:t>
            </a:r>
            <a:endParaRPr lang="en-US" sz="1600" dirty="0">
              <a:solidFill>
                <a:schemeClr val="tx1">
                  <a:lumMod val="75000"/>
                </a:schemeClr>
              </a:solidFill>
            </a:endParaRPr>
          </a:p>
        </p:txBody>
      </p:sp>
    </p:spTree>
    <p:extLst>
      <p:ext uri="{BB962C8B-B14F-4D97-AF65-F5344CB8AC3E}">
        <p14:creationId xmlns:p14="http://schemas.microsoft.com/office/powerpoint/2010/main" val="31811764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pPr eaLnBrk="1" hangingPunct="1"/>
            <a:r>
              <a:rPr lang="en-US">
                <a:latin typeface="Arial" charset="0"/>
              </a:rPr>
              <a:t>Platform syslog</a:t>
            </a:r>
          </a:p>
        </p:txBody>
      </p:sp>
      <p:sp>
        <p:nvSpPr>
          <p:cNvPr id="2" name="Content Placeholder 1"/>
          <p:cNvSpPr>
            <a:spLocks noGrp="1"/>
          </p:cNvSpPr>
          <p:nvPr>
            <p:ph idx="1"/>
          </p:nvPr>
        </p:nvSpPr>
        <p:spPr>
          <a:xfrm>
            <a:off x="457200" y="812800"/>
            <a:ext cx="8229600" cy="785813"/>
          </a:xfrm>
        </p:spPr>
        <p:txBody>
          <a:bodyPr>
            <a:normAutofit/>
          </a:bodyPr>
          <a:lstStyle/>
          <a:p>
            <a:pPr>
              <a:defRPr/>
            </a:pPr>
            <a:r>
              <a:rPr lang="en-US" dirty="0"/>
              <a:t>Elastic Runtime can send system logs to an external syslog </a:t>
            </a:r>
            <a:r>
              <a:rPr lang="en-US" dirty="0" smtClean="0"/>
              <a:t>server</a:t>
            </a:r>
          </a:p>
          <a:p>
            <a:pPr>
              <a:defRPr/>
            </a:pPr>
            <a:r>
              <a:rPr lang="en-US" dirty="0"/>
              <a:t>Configure this in the System Logging tab </a:t>
            </a:r>
            <a:endParaRPr lang="en-US" dirty="0" smtClean="0"/>
          </a:p>
          <a:p>
            <a:pPr>
              <a:defRPr/>
            </a:pPr>
            <a:endParaRPr lang="en-US" dirty="0"/>
          </a:p>
          <a:p>
            <a:pPr>
              <a:defRPr/>
            </a:pPr>
            <a:endParaRPr lang="en-US" dirty="0"/>
          </a:p>
        </p:txBody>
      </p:sp>
      <p:pic>
        <p:nvPicPr>
          <p:cNvPr id="50179" name="Picture 2" descr="Screen Shot 2016-02-02 at 2.34.29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1588" y="1662113"/>
            <a:ext cx="6402387"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4080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p:txBody>
          <a:bodyPr/>
          <a:lstStyle/>
          <a:p>
            <a:r>
              <a:rPr lang="en-US">
                <a:latin typeface="Arial" charset="0"/>
              </a:rPr>
              <a:t>PCF JMX Bridge (Ops Metrics)</a:t>
            </a:r>
          </a:p>
        </p:txBody>
      </p:sp>
      <p:sp>
        <p:nvSpPr>
          <p:cNvPr id="52226" name="Rectangle 2"/>
          <p:cNvSpPr>
            <a:spLocks noGrp="1" noChangeArrowheads="1"/>
          </p:cNvSpPr>
          <p:nvPr>
            <p:ph sz="half" idx="1"/>
          </p:nvPr>
        </p:nvSpPr>
        <p:spPr>
          <a:xfrm>
            <a:off x="457200" y="876300"/>
            <a:ext cx="8229600" cy="3717925"/>
          </a:xfrm>
        </p:spPr>
        <p:txBody>
          <a:bodyPr/>
          <a:lstStyle/>
          <a:p>
            <a:r>
              <a:rPr lang="en-US">
                <a:latin typeface="Arial" charset="0"/>
              </a:rPr>
              <a:t>Collects and exposes system data from PCF components via a JMX endpoint (Cloud Controller, Router, Diego, VMs, etc)</a:t>
            </a:r>
          </a:p>
          <a:p>
            <a:r>
              <a:rPr lang="en-US">
                <a:latin typeface="Arial" charset="0"/>
              </a:rPr>
              <a:t>Composed of the following VMs:</a:t>
            </a:r>
          </a:p>
          <a:p>
            <a:pPr lvl="1"/>
            <a:r>
              <a:rPr lang="en-US">
                <a:latin typeface="Arial" charset="0"/>
              </a:rPr>
              <a:t>JMX provider</a:t>
            </a:r>
          </a:p>
          <a:p>
            <a:pPr lvl="1"/>
            <a:r>
              <a:rPr lang="en-US">
                <a:latin typeface="Arial" charset="0"/>
              </a:rPr>
              <a:t>VM that governs compilation</a:t>
            </a:r>
          </a:p>
          <a:p>
            <a:pPr lvl="1"/>
            <a:r>
              <a:rPr lang="en-US">
                <a:latin typeface="Arial" charset="0"/>
              </a:rPr>
              <a:t>Nozzle for the Loggregator Firehose</a:t>
            </a:r>
          </a:p>
        </p:txBody>
      </p:sp>
    </p:spTree>
    <p:extLst>
      <p:ext uri="{BB962C8B-B14F-4D97-AF65-F5344CB8AC3E}">
        <p14:creationId xmlns:p14="http://schemas.microsoft.com/office/powerpoint/2010/main" val="2659235815"/>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p:txBody>
          <a:bodyPr/>
          <a:lstStyle/>
          <a:p>
            <a:r>
              <a:rPr lang="en-US">
                <a:latin typeface="Arial" charset="0"/>
              </a:rPr>
              <a:t>Viewing the Events for your App</a:t>
            </a:r>
          </a:p>
        </p:txBody>
      </p:sp>
      <p:sp>
        <p:nvSpPr>
          <p:cNvPr id="54274" name="Rectangle 2"/>
          <p:cNvSpPr>
            <a:spLocks noGrp="1" noChangeArrowheads="1"/>
          </p:cNvSpPr>
          <p:nvPr>
            <p:ph idx="1"/>
          </p:nvPr>
        </p:nvSpPr>
        <p:spPr>
          <a:xfrm>
            <a:off x="457200" y="876300"/>
            <a:ext cx="8229600" cy="1839913"/>
          </a:xfrm>
        </p:spPr>
        <p:txBody>
          <a:bodyPr/>
          <a:lstStyle/>
          <a:p>
            <a:r>
              <a:rPr lang="en-US">
                <a:latin typeface="Arial" charset="0"/>
              </a:rPr>
              <a:t>In Apps Manager, select your app, then select Events</a:t>
            </a:r>
          </a:p>
          <a:p>
            <a:pPr lvl="1"/>
            <a:r>
              <a:rPr lang="en-US">
                <a:latin typeface="Arial" charset="0"/>
              </a:rPr>
              <a:t>Or in the cf CLI cf events &lt;my-app-name&gt;</a:t>
            </a:r>
            <a:br>
              <a:rPr lang="en-US">
                <a:latin typeface="Arial" charset="0"/>
              </a:rPr>
            </a:br>
            <a:endParaRPr lang="en-US">
              <a:latin typeface="Arial" charset="0"/>
            </a:endParaRPr>
          </a:p>
          <a:p>
            <a:endParaRPr lang="en-US">
              <a:latin typeface="Arial" charset="0"/>
            </a:endParaRPr>
          </a:p>
          <a:p>
            <a:endParaRPr lang="en-US">
              <a:latin typeface="Arial" charset="0"/>
            </a:endParaRPr>
          </a:p>
          <a:p>
            <a:pPr lvl="2"/>
            <a:endParaRPr lang="en-US">
              <a:latin typeface="Arial" charset="0"/>
            </a:endParaRPr>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725" y="1774825"/>
            <a:ext cx="4141788" cy="2851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68679165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rPr>
              <a:t>Modify existing </a:t>
            </a:r>
            <a:r>
              <a:rPr lang="en-US" sz="1800" dirty="0" err="1" smtClean="0">
                <a:solidFill>
                  <a:srgbClr val="FFFFFF"/>
                </a:solidFill>
              </a:rPr>
              <a:t>buildpacks</a:t>
            </a:r>
            <a:r>
              <a:rPr lang="en-US" sz="1800" dirty="0" smtClean="0">
                <a:solidFill>
                  <a:srgbClr val="FFFFFF"/>
                </a:solidFill>
              </a:rPr>
              <a:t> or write your own</a:t>
            </a:r>
          </a:p>
          <a:p>
            <a:pPr lvl="1"/>
            <a:endParaRPr lang="en-US" sz="1800" dirty="0" smtClean="0">
              <a:solidFill>
                <a:srgbClr val="FFFFFF"/>
              </a:solidFill>
            </a:endParaRP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
        <p:nvSpPr>
          <p:cNvPr id="8" name="Content Placeholder 2"/>
          <p:cNvSpPr txBox="1">
            <a:spLocks/>
          </p:cNvSpPr>
          <p:nvPr/>
        </p:nvSpPr>
        <p:spPr bwMode="gray">
          <a:xfrm>
            <a:off x="4609120" y="2214631"/>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.NET</a:t>
            </a:r>
          </a:p>
          <a:p>
            <a:pPr lvl="1"/>
            <a:r>
              <a:rPr lang="en-US" sz="1800" dirty="0" smtClean="0">
                <a:solidFill>
                  <a:srgbClr val="FFFFFF"/>
                </a:solidFill>
              </a:rPr>
              <a:t>.NET Core</a:t>
            </a:r>
          </a:p>
          <a:p>
            <a:pPr marL="457200" lvl="1" indent="0">
              <a:buNone/>
            </a:pPr>
            <a:endParaRPr lang="en-US" sz="1800" dirty="0" smtClean="0">
              <a:solidFill>
                <a:srgbClr val="FFFFFF"/>
              </a:solidFill>
            </a:endParaRPr>
          </a:p>
        </p:txBody>
      </p:sp>
      <p:sp>
        <p:nvSpPr>
          <p:cNvPr id="9" name="Title 1"/>
          <p:cNvSpPr txBox="1">
            <a:spLocks/>
          </p:cNvSpPr>
          <p:nvPr/>
        </p:nvSpPr>
        <p:spPr>
          <a:xfrm>
            <a:off x="2852985" y="224215"/>
            <a:ext cx="4431507" cy="85725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err="1" smtClean="0">
                <a:solidFill>
                  <a:srgbClr val="2C95DD"/>
                </a:solidFill>
              </a:rPr>
              <a:t>Buildpack</a:t>
            </a:r>
            <a:r>
              <a:rPr lang="en-US" sz="3200" dirty="0" smtClean="0">
                <a:solidFill>
                  <a:srgbClr val="2C95DD"/>
                </a:solidFill>
              </a:rPr>
              <a:t> Flavors</a:t>
            </a:r>
            <a:endParaRPr lang="en-US" sz="3200" dirty="0">
              <a:solidFill>
                <a:schemeClr val="bg2"/>
              </a:solidFill>
              <a:latin typeface="Arial" charset="0"/>
            </a:endParaRPr>
          </a:p>
        </p:txBody>
      </p:sp>
    </p:spTree>
    <p:extLst>
      <p:ext uri="{BB962C8B-B14F-4D97-AF65-F5344CB8AC3E}">
        <p14:creationId xmlns:p14="http://schemas.microsoft.com/office/powerpoint/2010/main" val="35772703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9" name="Shape 1178"/>
          <p:cNvSpPr>
            <a:spLocks noGrp="1"/>
          </p:cNvSpPr>
          <p:nvPr>
            <p:ph type="title"/>
          </p:nvPr>
        </p:nvSpPr>
        <p:spPr/>
        <p:txBody>
          <a:bodyPr lIns="91425" tIns="45700" rIns="91425" bIns="45700"/>
          <a:lstStyle/>
          <a:p>
            <a:pPr>
              <a:buClr>
                <a:srgbClr val="008881"/>
              </a:buClr>
              <a:buSzPct val="25000"/>
            </a:pPr>
            <a:r>
              <a:rPr lang="en-US" sz="2800">
                <a:solidFill>
                  <a:srgbClr val="008881"/>
                </a:solidFill>
                <a:latin typeface="Arial" charset="0"/>
                <a:sym typeface="Arial" charset="0"/>
              </a:rPr>
              <a:t>Canary-Style Deployment: Implications</a:t>
            </a:r>
          </a:p>
        </p:txBody>
      </p:sp>
      <p:sp>
        <p:nvSpPr>
          <p:cNvPr id="27650" name="Shape 1179"/>
          <p:cNvSpPr>
            <a:spLocks noGrp="1"/>
          </p:cNvSpPr>
          <p:nvPr>
            <p:ph type="body" idx="1"/>
          </p:nvPr>
        </p:nvSpPr>
        <p:spPr>
          <a:xfrm>
            <a:off x="457200" y="876300"/>
            <a:ext cx="8229600" cy="3717925"/>
          </a:xfrm>
        </p:spPr>
        <p:txBody>
          <a:bodyPr lIns="91425" tIns="45700" rIns="91425" bIns="45700"/>
          <a:lstStyle/>
          <a:p>
            <a:pPr>
              <a:spcBef>
                <a:spcPct val="0"/>
              </a:spcBef>
            </a:pPr>
            <a:r>
              <a:rPr lang="en-US">
                <a:solidFill>
                  <a:srgbClr val="4D4D4D"/>
                </a:solidFill>
                <a:latin typeface="Arial" charset="0"/>
                <a:cs typeface="Arial" charset="0"/>
                <a:sym typeface="Arial" charset="0"/>
              </a:rPr>
              <a:t>Elastic Runtime can be upgraded to new versions with no application downtime</a:t>
            </a:r>
          </a:p>
          <a:p>
            <a:pPr lvl="1"/>
            <a:r>
              <a:rPr lang="en-US">
                <a:solidFill>
                  <a:srgbClr val="4D4D4D"/>
                </a:solidFill>
                <a:latin typeface="Arial" charset="0"/>
                <a:cs typeface="Arial" charset="0"/>
                <a:sym typeface="Arial" charset="0"/>
              </a:rPr>
              <a:t>“Apply changes” does not mean “wait for it to finish”</a:t>
            </a:r>
          </a:p>
          <a:p>
            <a:pPr lvl="1"/>
            <a:r>
              <a:rPr lang="en-US">
                <a:solidFill>
                  <a:srgbClr val="4D4D4D"/>
                </a:solidFill>
                <a:latin typeface="Arial" charset="0"/>
                <a:cs typeface="Arial" charset="0"/>
                <a:sym typeface="Arial" charset="0"/>
              </a:rPr>
              <a:t>You will have limited ability to deploy applications during Elastic Runtime upgrades</a:t>
            </a:r>
          </a:p>
          <a:p>
            <a:r>
              <a:rPr lang="en-US">
                <a:solidFill>
                  <a:srgbClr val="4D4D4D"/>
                </a:solidFill>
                <a:latin typeface="Arial" charset="0"/>
                <a:cs typeface="Arial" charset="0"/>
                <a:sym typeface="Arial" charset="0"/>
              </a:rPr>
              <a:t>Installing or modifying other tiles does not affect the Elastic Runtime</a:t>
            </a:r>
          </a:p>
          <a:p>
            <a:r>
              <a:rPr lang="en-US">
                <a:solidFill>
                  <a:srgbClr val="4D4D4D"/>
                </a:solidFill>
                <a:latin typeface="Arial" charset="0"/>
                <a:cs typeface="Arial" charset="0"/>
                <a:sym typeface="Arial" charset="0"/>
              </a:rPr>
              <a:t>For the ops team- upgrade the system during working hours!</a:t>
            </a:r>
          </a:p>
          <a:p>
            <a:pPr>
              <a:buFont typeface="Arial" charset="0"/>
              <a:buNone/>
            </a:pPr>
            <a:endParaRPr lang="en-US">
              <a:solidFill>
                <a:srgbClr val="4D4D4D"/>
              </a:solidFill>
              <a:latin typeface="Arial" charset="0"/>
              <a:cs typeface="Arial" charset="0"/>
              <a:sym typeface="Arial" charset="0"/>
            </a:endParaRPr>
          </a:p>
        </p:txBody>
      </p:sp>
    </p:spTree>
    <p:extLst>
      <p:ext uri="{BB962C8B-B14F-4D97-AF65-F5344CB8AC3E}">
        <p14:creationId xmlns:p14="http://schemas.microsoft.com/office/powerpoint/2010/main" val="17484803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r>
              <a:rPr lang="en-US">
                <a:latin typeface="Arial" charset="0"/>
              </a:rPr>
              <a:t>Loggregator - The Voice of the System</a:t>
            </a:r>
          </a:p>
        </p:txBody>
      </p:sp>
      <p:sp>
        <p:nvSpPr>
          <p:cNvPr id="31746" name="Content Placeholder 2"/>
          <p:cNvSpPr>
            <a:spLocks noGrp="1"/>
          </p:cNvSpPr>
          <p:nvPr>
            <p:ph sz="half" idx="1"/>
          </p:nvPr>
        </p:nvSpPr>
        <p:spPr>
          <a:xfrm>
            <a:off x="457200" y="876300"/>
            <a:ext cx="8229600" cy="3717925"/>
          </a:xfrm>
        </p:spPr>
        <p:txBody>
          <a:bodyPr/>
          <a:lstStyle/>
          <a:p>
            <a:r>
              <a:rPr lang="en-US">
                <a:latin typeface="Arial" charset="0"/>
              </a:rPr>
              <a:t>Provides logging and metrics for the Elastic Runtime</a:t>
            </a:r>
          </a:p>
          <a:p>
            <a:r>
              <a:rPr lang="en-US">
                <a:latin typeface="Arial" charset="0"/>
              </a:rPr>
              <a:t>A modern approach to logging that emphasizes:</a:t>
            </a:r>
          </a:p>
          <a:p>
            <a:pPr lvl="1"/>
            <a:r>
              <a:rPr lang="en-US">
                <a:latin typeface="Arial" charset="0"/>
              </a:rPr>
              <a:t>Support for ephemeral, container-based applications</a:t>
            </a:r>
          </a:p>
          <a:p>
            <a:pPr lvl="1"/>
            <a:r>
              <a:rPr lang="en-US">
                <a:latin typeface="Arial" charset="0"/>
              </a:rPr>
              <a:t>Productivity by streaming logs and metrics to operators and developers (no log shipping)</a:t>
            </a:r>
          </a:p>
          <a:p>
            <a:pPr lvl="1"/>
            <a:r>
              <a:rPr lang="en-US">
                <a:latin typeface="Arial" charset="0"/>
              </a:rPr>
              <a:t>Accessibility and visibility into your applications and the platform</a:t>
            </a:r>
          </a:p>
          <a:p>
            <a:pPr lvl="1"/>
            <a:r>
              <a:rPr lang="en-US">
                <a:latin typeface="Arial" charset="0"/>
              </a:rPr>
              <a:t>Seamless integration with modern log management services (e.g. Splunk, LogStash)</a:t>
            </a:r>
          </a:p>
          <a:p>
            <a:endParaRPr lang="en-US">
              <a:latin typeface="Arial" charset="0"/>
            </a:endParaRPr>
          </a:p>
          <a:p>
            <a:endParaRPr lang="en-US">
              <a:latin typeface="Arial" charset="0"/>
            </a:endParaRPr>
          </a:p>
          <a:p>
            <a:endParaRPr lang="en-US">
              <a:latin typeface="Arial" charset="0"/>
            </a:endParaRPr>
          </a:p>
          <a:p>
            <a:endParaRPr lang="en-US">
              <a:latin typeface="Arial" charset="0"/>
            </a:endParaRPr>
          </a:p>
        </p:txBody>
      </p:sp>
    </p:spTree>
    <p:extLst>
      <p:ext uri="{BB962C8B-B14F-4D97-AF65-F5344CB8AC3E}">
        <p14:creationId xmlns:p14="http://schemas.microsoft.com/office/powerpoint/2010/main" val="45271756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122904</TotalTime>
  <Words>8392</Words>
  <Application>Microsoft Macintosh PowerPoint</Application>
  <PresentationFormat>On-screen Show (16:9)</PresentationFormat>
  <Paragraphs>1416</Paragraphs>
  <Slides>91</Slides>
  <Notes>71</Notes>
  <HiddenSlides>51</HiddenSlides>
  <MMClips>0</MMClips>
  <ScaleCrop>false</ScaleCrop>
  <HeadingPairs>
    <vt:vector size="4" baseType="variant">
      <vt:variant>
        <vt:lpstr>Theme</vt:lpstr>
      </vt:variant>
      <vt:variant>
        <vt:i4>2</vt:i4>
      </vt:variant>
      <vt:variant>
        <vt:lpstr>Slide Titles</vt:lpstr>
      </vt:variant>
      <vt:variant>
        <vt:i4>91</vt:i4>
      </vt:variant>
    </vt:vector>
  </HeadingPairs>
  <TitlesOfParts>
    <vt:vector size="93" baseType="lpstr">
      <vt:lpstr>Pivotal_interim_040113_template_</vt:lpstr>
      <vt:lpstr>Custom Theme</vt:lpstr>
      <vt:lpstr>PowerPoint Presentation</vt:lpstr>
      <vt:lpstr>Cloud Foundry: An Application-centric Platform  </vt:lpstr>
      <vt:lpstr>PowerPoint Presentation</vt:lpstr>
      <vt:lpstr>Pivotal CF Architecture</vt:lpstr>
      <vt:lpstr>PowerPoint Presentation</vt:lpstr>
      <vt:lpstr>PowerPoint Presentation</vt:lpstr>
      <vt:lpstr>Pushing an Application</vt:lpstr>
      <vt:lpstr>PowerPoint Presentation</vt:lpstr>
      <vt:lpstr>PowerPoint Presentation</vt:lpstr>
      <vt:lpstr>PowerPoint Presentation</vt:lpstr>
      <vt:lpstr>PowerPoint Presentation</vt:lpstr>
      <vt:lpstr>What is a Service</vt:lpstr>
      <vt:lpstr>Two Types of Services</vt:lpstr>
      <vt:lpstr>Pivotal Cloud Foundry Services</vt:lpstr>
      <vt:lpstr>Self provisioning - Creating and Binding a Service</vt:lpstr>
      <vt:lpstr>PCF Marketplace</vt:lpstr>
      <vt:lpstr>Four Layers of High Availability – Built In</vt:lpstr>
      <vt:lpstr>PowerPoint Presentation</vt:lpstr>
      <vt:lpstr>PowerPoint Presentation</vt:lpstr>
      <vt:lpstr>PowerPoint Presentation</vt:lpstr>
      <vt:lpstr>Availability Zone HA</vt:lpstr>
      <vt:lpstr>Pivotal Enables Four Levels of HA</vt:lpstr>
      <vt:lpstr>PowerPoint Presentation</vt:lpstr>
      <vt:lpstr>Platform Upgrades and Patches</vt:lpstr>
      <vt:lpstr>Upgrade and patch with rolling “canary” deploys</vt:lpstr>
      <vt:lpstr>Upgrade and patch with rolling “canary” deploys</vt:lpstr>
      <vt:lpstr>Upgrade and patch with rolling “canary” deploys</vt:lpstr>
      <vt:lpstr>Upgrade and patch with rolling “canary” deploys</vt:lpstr>
      <vt:lpstr>Upgrade and patch with rolling “canary” deploys</vt:lpstr>
      <vt:lpstr>Upgrade and patch with rolling “canary” deploys</vt:lpstr>
      <vt:lpstr>Upgrade and patch  with rolling “canary” deploys</vt:lpstr>
      <vt:lpstr>3 Rs to address top 3 security threats</vt:lpstr>
      <vt:lpstr>Logging </vt:lpstr>
      <vt:lpstr>Viewing App Logs Using Apps Manager</vt:lpstr>
      <vt:lpstr>Viewing Logs For an App Using the cf CLI</vt:lpstr>
      <vt:lpstr>PowerPoint Presentation</vt:lpstr>
      <vt:lpstr>Loggregator helps us with</vt:lpstr>
      <vt:lpstr>Behind the Scenes – Loggregator architecture</vt:lpstr>
      <vt:lpstr>cf logs- Behind the Scenes</vt:lpstr>
      <vt:lpstr>PCF Metrics</vt:lpstr>
      <vt:lpstr>PCF Metrics</vt:lpstr>
      <vt:lpstr>Application Performance Monitoring</vt:lpstr>
      <vt:lpstr>PowerPoint Presentation</vt:lpstr>
      <vt:lpstr>PowerPoint Presentation</vt:lpstr>
      <vt:lpstr>Pivotal CF Architecture</vt:lpstr>
      <vt:lpstr>PowerPoint Presentation</vt:lpstr>
      <vt:lpstr>Pushing an Application</vt:lpstr>
      <vt:lpstr>Staging/starting an Application</vt:lpstr>
      <vt:lpstr>Running an Application</vt:lpstr>
      <vt:lpstr>PowerPoint Presentation</vt:lpstr>
      <vt:lpstr>App Autoscaler  </vt:lpstr>
      <vt:lpstr>PowerPoint Presentation</vt:lpstr>
      <vt:lpstr>PowerPoint Presentation</vt:lpstr>
      <vt:lpstr>PowerPoint Presentation</vt:lpstr>
      <vt:lpstr>Customize the Container Experience</vt:lpstr>
      <vt:lpstr>Pivotal Cloud Foundry</vt:lpstr>
      <vt:lpstr>Pivotal CF operations</vt:lpstr>
      <vt:lpstr>PowerPoint Presentation</vt:lpstr>
      <vt:lpstr>PowerPoint Presentation</vt:lpstr>
      <vt:lpstr>The Pivotal CF Way</vt:lpstr>
      <vt:lpstr>Operators in the Cloud Native Platform Era</vt:lpstr>
      <vt:lpstr>PowerPoint Presentation</vt:lpstr>
      <vt:lpstr>BOSH?</vt:lpstr>
      <vt:lpstr>PowerPoint Presentation</vt:lpstr>
      <vt:lpstr>PowerPoint Presentation</vt:lpstr>
      <vt:lpstr>PowerPoint Presentation</vt:lpstr>
      <vt:lpstr>Multi-tenancy</vt:lpstr>
      <vt:lpstr>Orgs, Spaces, Users &amp; Quotas</vt:lpstr>
      <vt:lpstr>Organizations</vt:lpstr>
      <vt:lpstr>Quotas &amp; Plans</vt:lpstr>
      <vt:lpstr>Spaces</vt:lpstr>
      <vt:lpstr>PowerPoint Presentation</vt:lpstr>
      <vt:lpstr>Containers and Scaling</vt:lpstr>
      <vt:lpstr>PowerPoint Presentation</vt:lpstr>
      <vt:lpstr>Four Levels of HA</vt:lpstr>
      <vt:lpstr>Cloud Foundry: An Application-centric Platform  </vt:lpstr>
      <vt:lpstr>PowerPoint Presentation</vt:lpstr>
      <vt:lpstr>PowerPoint Presentation</vt:lpstr>
      <vt:lpstr>Deploying Apps Shouldn’t Be Painful</vt:lpstr>
      <vt:lpstr>PowerPoint Presentation</vt:lpstr>
      <vt:lpstr>Service Broker</vt:lpstr>
      <vt:lpstr>Pivotal Cloud Foundry Services</vt:lpstr>
      <vt:lpstr>PowerPoint Presentation</vt:lpstr>
      <vt:lpstr>PowerPoint Presentation</vt:lpstr>
      <vt:lpstr>Syslog Drains</vt:lpstr>
      <vt:lpstr>Firehose and Nozzles</vt:lpstr>
      <vt:lpstr>Platform syslog</vt:lpstr>
      <vt:lpstr>PCF JMX Bridge (Ops Metrics)</vt:lpstr>
      <vt:lpstr>Viewing the Events for your App</vt:lpstr>
      <vt:lpstr>Canary-Style Deployment: Implications</vt:lpstr>
      <vt:lpstr>Loggregator - The Voice of the System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Jenny McLaughlin</cp:lastModifiedBy>
  <cp:revision>627</cp:revision>
  <dcterms:modified xsi:type="dcterms:W3CDTF">2017-09-19T22:13:21Z</dcterms:modified>
</cp:coreProperties>
</file>